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270" r:id="rId3"/>
    <p:sldId id="268" r:id="rId4"/>
    <p:sldId id="273" r:id="rId5"/>
    <p:sldId id="272" r:id="rId6"/>
    <p:sldId id="271" r:id="rId7"/>
    <p:sldId id="260" r:id="rId8"/>
    <p:sldId id="274" r:id="rId9"/>
    <p:sldId id="261" r:id="rId10"/>
    <p:sldId id="275" r:id="rId11"/>
    <p:sldId id="262" r:id="rId12"/>
    <p:sldId id="276" r:id="rId13"/>
    <p:sldId id="263" r:id="rId14"/>
    <p:sldId id="264" r:id="rId15"/>
    <p:sldId id="265" r:id="rId16"/>
    <p:sldId id="277" r:id="rId17"/>
    <p:sldId id="278" r:id="rId18"/>
    <p:sldId id="266" r:id="rId19"/>
    <p:sldId id="256" r:id="rId20"/>
    <p:sldId id="267" r:id="rId21"/>
    <p:sldId id="269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A37C4E-2E4F-4345-9491-7DA645619064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4402E-F76D-434F-96CB-855A8E8DA3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2035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4402E-F76D-434F-96CB-855A8E8DA326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8975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4402E-F76D-434F-96CB-855A8E8DA32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1466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4402E-F76D-434F-96CB-855A8E8DA32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8104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4402E-F76D-434F-96CB-855A8E8DA32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5476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4402E-F76D-434F-96CB-855A8E8DA32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89883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4402E-F76D-434F-96CB-855A8E8DA32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31330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4402E-F76D-434F-96CB-855A8E8DA32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5565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4402E-F76D-434F-96CB-855A8E8DA32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2859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4402E-F76D-434F-96CB-855A8E8DA32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36989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4402E-F76D-434F-96CB-855A8E8DA32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45263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4402E-F76D-434F-96CB-855A8E8DA32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2382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4402E-F76D-434F-96CB-855A8E8DA32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77663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4402E-F76D-434F-96CB-855A8E8DA32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90532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4402E-F76D-434F-96CB-855A8E8DA32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0854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4402E-F76D-434F-96CB-855A8E8DA32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0836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4402E-F76D-434F-96CB-855A8E8DA32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4232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4402E-F76D-434F-96CB-855A8E8DA32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8268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4402E-F76D-434F-96CB-855A8E8DA32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7452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4402E-F76D-434F-96CB-855A8E8DA32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7251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4402E-F76D-434F-96CB-855A8E8DA32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4838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4402E-F76D-434F-96CB-855A8E8DA32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2992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ABE8CD-E800-5BC8-2674-56F8FFD378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375778F-7BF6-C23A-11A3-21EBAA1B56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A4DAA5-DF7A-A1B7-4FDD-707DDB157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5BE7D-156F-43B8-BDE8-C649F0C529B9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51B755-D7AA-B70F-A38B-033254DDF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2EFE4F-7150-F138-C5C5-6F31D7957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BCE99-3EFE-4742-9138-AFEFE2CEA7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8302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60096E-7A8D-847C-3636-9C827DDA7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67CA1AC-F939-2F31-2577-3861C9BBA0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1A98066-AE18-409D-C812-70B73E35D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5BE7D-156F-43B8-BDE8-C649F0C529B9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FE285D5-41C2-41FF-CCE9-F80E68840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DFA222A-31EE-1D90-6BBA-5144C5D4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BCE99-3EFE-4742-9138-AFEFE2CEA7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0710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971BC0C-2EF9-9197-5876-8AD02342CC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15FAD50-E3CF-0F79-6490-36A36B9626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DDAE97-2F16-E6B9-B71F-6DE5FE7F4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5BE7D-156F-43B8-BDE8-C649F0C529B9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DC8003-E620-31EC-A25C-8BA5C196D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D3CF64B-5D85-268D-4145-28B94E3C2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BCE99-3EFE-4742-9138-AFEFE2CEA7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5954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2778B2-2DB0-BA16-E41F-04BCCB503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7FAE1B-8A22-B90E-7ABE-854CB02B8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71DEA2E-E611-D3EA-9E44-9999B17DB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5BE7D-156F-43B8-BDE8-C649F0C529B9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BABD679-260D-9495-EE53-12F522480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B29B98D-C432-500A-FA7D-E509B2DB8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BCE99-3EFE-4742-9138-AFEFE2CEA7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4268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C03BA7-DE0C-3106-E6A4-835D657A3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29FE69-869C-97F9-301D-FCF5D7082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6B42351-A06F-2157-0E0D-B3F910478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5BE7D-156F-43B8-BDE8-C649F0C529B9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FDC9481-E0CD-25F8-AE97-D5E054890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CFCACD-AF2B-8826-1B3F-722F46100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BCE99-3EFE-4742-9138-AFEFE2CEA7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836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17D01-894F-F8CC-73AE-6656B9DD5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063348-11A7-5C13-7CFA-1FF03054B4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38FDEFC-EFDD-AE5B-12DD-9ED3D0BD09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FBA2543-EEB4-7140-F00F-668D4E9EB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5BE7D-156F-43B8-BDE8-C649F0C529B9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70442B7-5551-7146-E53F-BBE399234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6983AAD-DE14-36AE-D9A1-32337B821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BCE99-3EFE-4742-9138-AFEFE2CEA7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5516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F3B2F6-3C2B-6A00-3DFC-1412A3896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8B88E3-EFAD-969E-2C89-DB7373B47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0D58085-3780-C0D5-BD4B-541262C42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ADE83B8-CB0D-263B-63DF-2FBE076884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FCE17AE-BE26-1356-383E-F571D8A5B6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D2C6DD7-5C7D-7560-0D90-9B2FE1A3D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5BE7D-156F-43B8-BDE8-C649F0C529B9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FFC7564-3E60-CA3F-88F6-97011A306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96C4E22-6389-73A0-EF62-92F2C6799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BCE99-3EFE-4742-9138-AFEFE2CEA7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433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DDC40B-3FA6-88D1-9F2A-62B93C233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EE08C88-B555-AA86-F377-1E5FD32F4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5BE7D-156F-43B8-BDE8-C649F0C529B9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BEB3B9-2DE8-E8BE-FDFF-71B8ACF15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BD7CC6-6C78-7FD5-8D99-0274252F5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BCE99-3EFE-4742-9138-AFEFE2CEA7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3410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584B7A3-F8B8-BC88-E493-8ACE731EF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5BE7D-156F-43B8-BDE8-C649F0C529B9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BC6105A-8ED6-7803-9DC9-838C6182A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DAFA80E-8CFB-8C14-741A-CDDD13753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BCE99-3EFE-4742-9138-AFEFE2CEA7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6102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5F57DF-C86E-EA90-88A2-EEB44060F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A38890-14B1-6C60-1366-83138C8BF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BC1101A-19FA-B9FD-55D5-26363A5A09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217A1A9-AAB5-483C-EA48-59F8E7AE6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5BE7D-156F-43B8-BDE8-C649F0C529B9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2A3AB54-5B77-7F7C-90D6-6A758C6AD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2394635-0569-D34A-DF8F-B98760400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BCE99-3EFE-4742-9138-AFEFE2CEA7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4933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AC5022-DFBD-EB5C-F78D-5AFDF9B1A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0131641-7D69-75EF-21C7-BDB18B7B9B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E73B8AE-55A2-ED8E-A962-455B51D40B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A4D3673-0BEC-EE65-2EB2-18087A286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5BE7D-156F-43B8-BDE8-C649F0C529B9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4EA76E0-94C8-713A-B1DC-CE5A50FDE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81F4972-8419-D6C2-75E9-FC1321B24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BCE99-3EFE-4742-9138-AFEFE2CEA7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2654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B55FD2-8D8B-5DE4-4DEB-0C562A1E2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6BB5AD0-4787-1B4F-6AA9-A70E5D87D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07D2067-FE54-88A7-BC7B-28304E97D3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5BE7D-156F-43B8-BDE8-C649F0C529B9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86CDE72-6AAD-FEBC-D0D4-0892344EC7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57544D-7793-5FD6-BB1C-05B825F10D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BCE99-3EFE-4742-9138-AFEFE2CEA7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8185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5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60.jpeg"/><Relationship Id="rId15" Type="http://schemas.openxmlformats.org/officeDocument/2006/relationships/image" Target="../media/image61.png"/><Relationship Id="rId10" Type="http://schemas.openxmlformats.org/officeDocument/2006/relationships/image" Target="../media/image15.png"/><Relationship Id="rId4" Type="http://schemas.openxmlformats.org/officeDocument/2006/relationships/image" Target="../media/image5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78.png"/><Relationship Id="rId3" Type="http://schemas.openxmlformats.org/officeDocument/2006/relationships/image" Target="../media/image72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75.png"/><Relationship Id="rId10" Type="http://schemas.openxmlformats.org/officeDocument/2006/relationships/image" Target="../media/image32.png"/><Relationship Id="rId19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31.png"/><Relationship Id="rId14" Type="http://schemas.openxmlformats.org/officeDocument/2006/relationships/image" Target="../media/image7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8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10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slide" Target="slide3.xml"/><Relationship Id="rId7" Type="http://schemas.openxmlformats.org/officeDocument/2006/relationships/slide" Target="slide1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slide" Target="slide7.xml"/><Relationship Id="rId10" Type="http://schemas.openxmlformats.org/officeDocument/2006/relationships/slide" Target="slide21.xml"/><Relationship Id="rId4" Type="http://schemas.openxmlformats.org/officeDocument/2006/relationships/slide" Target="slide4.xml"/><Relationship Id="rId9" Type="http://schemas.openxmlformats.org/officeDocument/2006/relationships/slide" Target="slide1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e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lifehacker.ru/10-memory-improvement-books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ozon.ru/product/razvitie-pamyati-po-metodikam-spetssluzhb-bukin-denis-225229604/?sh=K_pWpR115g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image" Target="../media/image46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48.png"/><Relationship Id="rId10" Type="http://schemas.openxmlformats.org/officeDocument/2006/relationships/image" Target="../media/image6.png"/><Relationship Id="rId4" Type="http://schemas.openxmlformats.org/officeDocument/2006/relationships/image" Target="../media/image47.png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8FFBEFB-1D59-BEF2-CEFC-D6A4253E4977}"/>
              </a:ext>
            </a:extLst>
          </p:cNvPr>
          <p:cNvSpPr txBox="1"/>
          <p:nvPr/>
        </p:nvSpPr>
        <p:spPr>
          <a:xfrm>
            <a:off x="7786254" y="1222848"/>
            <a:ext cx="610523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 err="1">
                <a:solidFill>
                  <a:srgbClr val="C00000"/>
                </a:solidFill>
              </a:rPr>
              <a:t>ТАЙЛЫ</a:t>
            </a:r>
            <a:r>
              <a:rPr lang="ru-RU" sz="6000" b="1" dirty="0">
                <a:solidFill>
                  <a:srgbClr val="C00000"/>
                </a:solidFill>
              </a:rPr>
              <a:t> </a:t>
            </a:r>
          </a:p>
          <a:p>
            <a:r>
              <a:rPr lang="ru-RU" sz="6000" b="1" dirty="0">
                <a:solidFill>
                  <a:srgbClr val="C00000"/>
                </a:solidFill>
              </a:rPr>
              <a:t>И СОВЕТЫ </a:t>
            </a:r>
          </a:p>
          <a:p>
            <a:r>
              <a:rPr lang="ru-RU" sz="6000" b="1" dirty="0">
                <a:solidFill>
                  <a:srgbClr val="C00000"/>
                </a:solidFill>
              </a:rPr>
              <a:t>ПО </a:t>
            </a:r>
            <a:r>
              <a:rPr lang="ru-RU" sz="6000" b="1" dirty="0" err="1">
                <a:solidFill>
                  <a:srgbClr val="C00000"/>
                </a:solidFill>
              </a:rPr>
              <a:t>МНЕМО</a:t>
            </a:r>
            <a:r>
              <a:rPr lang="ru-RU" sz="6000" b="1" dirty="0">
                <a:solidFill>
                  <a:srgbClr val="C00000"/>
                </a:solidFill>
              </a:rPr>
              <a:t>-</a:t>
            </a:r>
          </a:p>
          <a:p>
            <a:r>
              <a:rPr lang="ru-RU" sz="6000" b="1" dirty="0">
                <a:solidFill>
                  <a:srgbClr val="C00000"/>
                </a:solidFill>
              </a:rPr>
              <a:t>ТЕХНИКЕ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A5A7A332-CC30-1DC1-E5E8-FB723EE34DA9}"/>
              </a:ext>
            </a:extLst>
          </p:cNvPr>
          <p:cNvSpPr/>
          <p:nvPr/>
        </p:nvSpPr>
        <p:spPr>
          <a:xfrm>
            <a:off x="8024327" y="5393311"/>
            <a:ext cx="3844212" cy="10139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b="1" dirty="0">
                <a:solidFill>
                  <a:schemeClr val="bg1"/>
                </a:solidFill>
              </a:rPr>
              <a:t>Презентация для </a:t>
            </a:r>
          </a:p>
          <a:p>
            <a:pPr algn="r"/>
            <a:r>
              <a:rPr lang="ru-RU" b="1" dirty="0">
                <a:solidFill>
                  <a:schemeClr val="bg1"/>
                </a:solidFill>
              </a:rPr>
              <a:t>самостоятельного изучения</a:t>
            </a: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E2E17DCA-4F6C-A7A0-2C35-D797D957F993}"/>
              </a:ext>
            </a:extLst>
          </p:cNvPr>
          <p:cNvSpPr/>
          <p:nvPr/>
        </p:nvSpPr>
        <p:spPr>
          <a:xfrm>
            <a:off x="-111967" y="279918"/>
            <a:ext cx="10207689" cy="40119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FE5032B2-C4A5-D787-7D28-1C563B68B394}"/>
              </a:ext>
            </a:extLst>
          </p:cNvPr>
          <p:cNvSpPr/>
          <p:nvPr/>
        </p:nvSpPr>
        <p:spPr>
          <a:xfrm>
            <a:off x="-111967" y="664729"/>
            <a:ext cx="9293290" cy="401196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CAAD814-6809-8499-D6B4-3D17568E79A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17992" y="699738"/>
            <a:ext cx="4907952" cy="654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11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0ACA7E8F-5558-F9D8-3539-374A9AF41914}"/>
              </a:ext>
            </a:extLst>
          </p:cNvPr>
          <p:cNvSpPr/>
          <p:nvPr/>
        </p:nvSpPr>
        <p:spPr>
          <a:xfrm>
            <a:off x="251927" y="298579"/>
            <a:ext cx="5262465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МАСТЬ СО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3663D706-6876-8578-DC51-F5BBAE52EE1B}"/>
              </a:ext>
            </a:extLst>
          </p:cNvPr>
          <p:cNvSpPr/>
          <p:nvPr/>
        </p:nvSpPr>
        <p:spPr>
          <a:xfrm>
            <a:off x="8031024" y="1338933"/>
            <a:ext cx="3973031" cy="3242397"/>
          </a:xfrm>
          <a:prstGeom prst="roundRect">
            <a:avLst>
              <a:gd name="adj" fmla="val 4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7AF721-1D6D-3025-ED71-5A55AAB9ED90}"/>
              </a:ext>
            </a:extLst>
          </p:cNvPr>
          <p:cNvSpPr txBox="1"/>
          <p:nvPr/>
        </p:nvSpPr>
        <p:spPr>
          <a:xfrm>
            <a:off x="8308789" y="3440860"/>
            <a:ext cx="3825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Так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тайлы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со выглядят в «шпаргалках»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1722C5B-BA7A-7651-9919-8C593525AD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42430" y="1477676"/>
            <a:ext cx="2950217" cy="85140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A6A9DA1-F1F1-C537-59C2-FE7A01A6B83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88278" y="2351392"/>
            <a:ext cx="2911117" cy="8646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25F151-2F7D-4569-E898-E09F4533E986}"/>
              </a:ext>
            </a:extLst>
          </p:cNvPr>
          <p:cNvSpPr txBox="1"/>
          <p:nvPr/>
        </p:nvSpPr>
        <p:spPr>
          <a:xfrm>
            <a:off x="288694" y="2850163"/>
            <a:ext cx="73227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Сориентироваться в масти со тоже легко. Нужно только запомнить, что </a:t>
            </a: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павлин – это «единица» (1 со),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и еще привыкнуть считать, а не читать </a:t>
            </a: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«восьмерку» (8 со): это восемь коленец бамбука, а не две буквы «М»,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как вначале может показаться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 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1930 Mah Jong настольные и традиционные игры - огромный выбор по лучшим  ценам | eBay">
            <a:extLst>
              <a:ext uri="{FF2B5EF4-FFF2-40B4-BE49-F238E27FC236}">
                <a16:creationId xmlns:a16="http://schemas.microsoft.com/office/drawing/2014/main" id="{0120D272-D71A-390A-A36A-140676F5CB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051482" y="4903498"/>
            <a:ext cx="771329" cy="107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62AC3DC2-D7C8-1533-0A9C-FD5A95EA1713}"/>
              </a:ext>
            </a:extLst>
          </p:cNvPr>
          <p:cNvSpPr/>
          <p:nvPr/>
        </p:nvSpPr>
        <p:spPr>
          <a:xfrm>
            <a:off x="8031024" y="4748056"/>
            <a:ext cx="3973031" cy="1882627"/>
          </a:xfrm>
          <a:prstGeom prst="roundRect">
            <a:avLst>
              <a:gd name="adj" fmla="val 4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60527E-5FBB-7FED-9FC9-0663B65D4A30}"/>
              </a:ext>
            </a:extLst>
          </p:cNvPr>
          <p:cNvSpPr txBox="1"/>
          <p:nvPr/>
        </p:nvSpPr>
        <p:spPr>
          <a:xfrm>
            <a:off x="8104937" y="6011660"/>
            <a:ext cx="38252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Павлин в разных наборах может выглядеть по-разному, но всегда ясно, что это птица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E1DFC1-0743-9EA2-4FC4-6453B93A7943}"/>
              </a:ext>
            </a:extLst>
          </p:cNvPr>
          <p:cNvSpPr txBox="1"/>
          <p:nvPr/>
        </p:nvSpPr>
        <p:spPr>
          <a:xfrm>
            <a:off x="218674" y="5227313"/>
            <a:ext cx="749774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Введите в свой актив как можно больше техник запоминания. Задействуйте слова, образы, всё, что угодно. Например, придумайте рифмовку («павлин – бамбук – один»), постройте визуальную ассоциацию (как насчет павлина из бамбука?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) или мысленно дорисуйте восьмерку на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тайле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8 со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вы наверняка с детства помните множество подобных приемов…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BD1962-67EE-4EA6-6BD2-6FF9C17FBE6D}"/>
              </a:ext>
            </a:extLst>
          </p:cNvPr>
          <p:cNvSpPr txBox="1"/>
          <p:nvPr/>
        </p:nvSpPr>
        <p:spPr>
          <a:xfrm>
            <a:off x="271187" y="6380991"/>
            <a:ext cx="71005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…и можете во всеоружии перейти к масти ман и благородным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тайлам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3D98FA-C378-B7E2-236D-03A5C7DB87C9}"/>
              </a:ext>
            </a:extLst>
          </p:cNvPr>
          <p:cNvSpPr txBox="1"/>
          <p:nvPr/>
        </p:nvSpPr>
        <p:spPr>
          <a:xfrm>
            <a:off x="251927" y="2476483"/>
            <a:ext cx="68942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i="0" u="none" strike="noStrike" baseline="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ru-RU" sz="14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   1               2              3              4             5              6             7               8             9</a:t>
            </a:r>
            <a:endParaRPr lang="ru-RU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7B822081-918E-1248-5167-34868B035E5F}"/>
              </a:ext>
            </a:extLst>
          </p:cNvPr>
          <p:cNvSpPr/>
          <p:nvPr/>
        </p:nvSpPr>
        <p:spPr>
          <a:xfrm>
            <a:off x="11192562" y="2351133"/>
            <a:ext cx="671804" cy="8649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 descr="Изображение выглядит как текст, фарфор&#10;&#10;Автоматически созданное описание">
            <a:extLst>
              <a:ext uri="{FF2B5EF4-FFF2-40B4-BE49-F238E27FC236}">
                <a16:creationId xmlns:a16="http://schemas.microsoft.com/office/drawing/2014/main" id="{13A0CED5-4AA6-B886-99FA-23598B2D4A8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694" y="1457009"/>
            <a:ext cx="704098" cy="930399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CE3707B-749D-C0C0-2D85-53DDF5FA505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501" y="1448424"/>
            <a:ext cx="722369" cy="961835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91B950F-0330-8E61-5105-E6B0E405A8F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34579" y="1448526"/>
            <a:ext cx="687247" cy="921305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ночное небо&#10;&#10;Автоматически созданное описание">
            <a:extLst>
              <a:ext uri="{FF2B5EF4-FFF2-40B4-BE49-F238E27FC236}">
                <a16:creationId xmlns:a16="http://schemas.microsoft.com/office/drawing/2014/main" id="{3C8649F9-6EFE-9854-ED4D-3695DA89644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701124" y="1453621"/>
            <a:ext cx="742895" cy="969536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33E7C75-410C-5067-7BDD-59A44B463AE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3480042" y="1470115"/>
            <a:ext cx="720072" cy="911510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9F76EDF-CF8E-2E90-4B32-6C32E4EAC9F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2697" y="1437936"/>
            <a:ext cx="687248" cy="938073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BABA88E-E0A1-8F5D-F223-7DB87E4EE1C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0035" y="1441613"/>
            <a:ext cx="687245" cy="89373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14408BF-F1BA-8AA0-AC31-4E18CB5702F7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4304" y="1391027"/>
            <a:ext cx="709288" cy="938054"/>
          </a:xfrm>
          <a:prstGeom prst="rect">
            <a:avLst/>
          </a:prstGeom>
        </p:spPr>
      </p:pic>
      <p:pic>
        <p:nvPicPr>
          <p:cNvPr id="25" name="Рисунок 2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11189FE-8C81-ADF4-581B-7DE935881BF9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535424" y="1447594"/>
            <a:ext cx="709288" cy="903539"/>
          </a:xfrm>
          <a:prstGeom prst="rect">
            <a:avLst/>
          </a:prstGeom>
        </p:spPr>
      </p:pic>
      <p:pic>
        <p:nvPicPr>
          <p:cNvPr id="26" name="Рисунок 25" descr="Изображение выглядит как текст, фарфор&#10;&#10;Автоматически созданное описание">
            <a:extLst>
              <a:ext uri="{FF2B5EF4-FFF2-40B4-BE49-F238E27FC236}">
                <a16:creationId xmlns:a16="http://schemas.microsoft.com/office/drawing/2014/main" id="{5B48801F-BB45-8A86-1C04-99E4737AA84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727" y="3958970"/>
            <a:ext cx="704098" cy="930399"/>
          </a:xfrm>
          <a:prstGeom prst="rect">
            <a:avLst/>
          </a:prstGeom>
        </p:spPr>
      </p:pic>
      <p:pic>
        <p:nvPicPr>
          <p:cNvPr id="27" name="Рисунок 26" descr="Изображение выглядит как текст, фарфор&#10;&#10;Автоматически созданное описание">
            <a:extLst>
              <a:ext uri="{FF2B5EF4-FFF2-40B4-BE49-F238E27FC236}">
                <a16:creationId xmlns:a16="http://schemas.microsoft.com/office/drawing/2014/main" id="{2FC4E549-4155-751A-2A5A-28B9BB51DDE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863015" y="3993303"/>
            <a:ext cx="704098" cy="930399"/>
          </a:xfrm>
          <a:prstGeom prst="rect">
            <a:avLst/>
          </a:prstGeom>
        </p:spPr>
      </p:pic>
      <p:pic>
        <p:nvPicPr>
          <p:cNvPr id="30" name="Рисунок 29" descr="Изображение выглядит как текст, фарфор&#10;&#10;Автоматически созданное описание">
            <a:extLst>
              <a:ext uri="{FF2B5EF4-FFF2-40B4-BE49-F238E27FC236}">
                <a16:creationId xmlns:a16="http://schemas.microsoft.com/office/drawing/2014/main" id="{99777CF4-B18A-3C3A-66E8-78748276EF1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3488029" y="4012737"/>
            <a:ext cx="704098" cy="930399"/>
          </a:xfrm>
          <a:prstGeom prst="rect">
            <a:avLst/>
          </a:prstGeom>
        </p:spPr>
      </p:pic>
      <p:pic>
        <p:nvPicPr>
          <p:cNvPr id="1024" name="Рисунок 1023" descr="Изображение выглядит как текст, фарфор&#10;&#10;Автоматически созданное описание">
            <a:extLst>
              <a:ext uri="{FF2B5EF4-FFF2-40B4-BE49-F238E27FC236}">
                <a16:creationId xmlns:a16="http://schemas.microsoft.com/office/drawing/2014/main" id="{233907CB-8136-9582-E209-A1159FDD1B6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335231" y="3942159"/>
            <a:ext cx="704098" cy="930399"/>
          </a:xfrm>
          <a:prstGeom prst="rect">
            <a:avLst/>
          </a:prstGeom>
        </p:spPr>
      </p:pic>
      <p:pic>
        <p:nvPicPr>
          <p:cNvPr id="3" name="Рисунок 2" descr="Изображение выглядит как текст, фарфор&#10;&#10;Автоматически созданное описание">
            <a:extLst>
              <a:ext uri="{FF2B5EF4-FFF2-40B4-BE49-F238E27FC236}">
                <a16:creationId xmlns:a16="http://schemas.microsoft.com/office/drawing/2014/main" id="{073308A1-32E3-4CEC-0C47-BDC99B94E219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1038" y="4841473"/>
            <a:ext cx="907999" cy="119983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674AC71-BFE7-BE39-353C-ACEA2FE3DDBC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960" y="4880184"/>
            <a:ext cx="834393" cy="1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122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9DCD4B42-8169-6109-9B0A-4A5CD9DE6DB8}"/>
              </a:ext>
            </a:extLst>
          </p:cNvPr>
          <p:cNvSpPr/>
          <p:nvPr/>
        </p:nvSpPr>
        <p:spPr>
          <a:xfrm>
            <a:off x="251927" y="298579"/>
            <a:ext cx="5635689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МАСТЬ МАН (слайд 1 из 4)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6F610C4-D9BD-71DB-D184-4F002EA4A5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965" y="2458754"/>
            <a:ext cx="1295001" cy="168731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AF3BE4-D2C9-A01B-86B3-DE111D44883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2110" y="2458754"/>
            <a:ext cx="1225510" cy="163566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BB7C8EA-6F2B-D304-FA4D-7394725518D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31016" y="2440452"/>
            <a:ext cx="1225510" cy="1646994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50CCA53-5D6F-5051-DFB4-C447B8D959E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10814" y="2419339"/>
            <a:ext cx="1225510" cy="1668107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09275ED-A3FE-3E91-F033-6343D80A2DE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5008" y="2419339"/>
            <a:ext cx="1225510" cy="1675083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000DAA0-38F0-4B58-A2D4-9E31C8E3C2A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39310" y="2395010"/>
            <a:ext cx="1225512" cy="1620687"/>
          </a:xfrm>
          <a:prstGeom prst="rect">
            <a:avLst/>
          </a:prstGeom>
        </p:spPr>
      </p:pic>
      <p:pic>
        <p:nvPicPr>
          <p:cNvPr id="22" name="Рисунок 2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1BE724E-265E-F5DD-86D0-0D13AF12D49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73398" y="2419339"/>
            <a:ext cx="1225510" cy="1575001"/>
          </a:xfrm>
          <a:prstGeom prst="rect">
            <a:avLst/>
          </a:prstGeom>
        </p:spPr>
      </p:pic>
      <p:pic>
        <p:nvPicPr>
          <p:cNvPr id="23" name="Рисунок 2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DB44C19-85C8-393C-4C6B-E880A48FE80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47700" y="2387186"/>
            <a:ext cx="1225512" cy="1607154"/>
          </a:xfrm>
          <a:prstGeom prst="rect">
            <a:avLst/>
          </a:prstGeom>
        </p:spPr>
      </p:pic>
      <p:pic>
        <p:nvPicPr>
          <p:cNvPr id="29" name="Рисунок 2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B120642-0EBC-AB8C-051A-76A889F12760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788" y="2359138"/>
            <a:ext cx="1303636" cy="1635202"/>
          </a:xfrm>
          <a:prstGeom prst="rect">
            <a:avLst/>
          </a:prstGeom>
        </p:spPr>
      </p:pic>
      <p:sp>
        <p:nvSpPr>
          <p:cNvPr id="2059" name="TextBox 2058">
            <a:extLst>
              <a:ext uri="{FF2B5EF4-FFF2-40B4-BE49-F238E27FC236}">
                <a16:creationId xmlns:a16="http://schemas.microsoft.com/office/drawing/2014/main" id="{EF6FE5ED-863C-887D-1886-C398CA1A4621}"/>
              </a:ext>
            </a:extLst>
          </p:cNvPr>
          <p:cNvSpPr txBox="1"/>
          <p:nvPr/>
        </p:nvSpPr>
        <p:spPr>
          <a:xfrm>
            <a:off x="276460" y="4224065"/>
            <a:ext cx="118089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i="0" u="none" strike="noStrike" baseline="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ru-RU" sz="14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   1                         2                         3                         4                         5                          6                         7                           8                         9</a:t>
            </a:r>
            <a:endParaRPr lang="ru-RU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114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9DCD4B42-8169-6109-9B0A-4A5CD9DE6DB8}"/>
              </a:ext>
            </a:extLst>
          </p:cNvPr>
          <p:cNvSpPr/>
          <p:nvPr/>
        </p:nvSpPr>
        <p:spPr>
          <a:xfrm>
            <a:off x="251927" y="298579"/>
            <a:ext cx="5635689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МАСТЬ МАН (слайд 2 из 4)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E9EFC8B-860A-6329-7D48-2DD0C4790131}"/>
              </a:ext>
            </a:extLst>
          </p:cNvPr>
          <p:cNvSpPr/>
          <p:nvPr/>
        </p:nvSpPr>
        <p:spPr>
          <a:xfrm>
            <a:off x="7973494" y="1338934"/>
            <a:ext cx="3973031" cy="3493556"/>
          </a:xfrm>
          <a:prstGeom prst="roundRect">
            <a:avLst>
              <a:gd name="adj" fmla="val 4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A25D1C-0938-CF83-0B8F-F4022F2A87C8}"/>
              </a:ext>
            </a:extLst>
          </p:cNvPr>
          <p:cNvSpPr txBox="1"/>
          <p:nvPr/>
        </p:nvSpPr>
        <p:spPr>
          <a:xfrm>
            <a:off x="8229475" y="3501425"/>
            <a:ext cx="3825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Так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тайлы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ман выглядят в «шпаргалках»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1FC95BD-8610-7FAF-A59D-C35E8BADD6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92650" y="1534948"/>
            <a:ext cx="3049778" cy="89049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2A647AC-14A6-C87B-79ED-AD144770CCF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04500" y="2414920"/>
            <a:ext cx="3049778" cy="87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2727A0-D841-597D-DE28-16C2419902E4}"/>
              </a:ext>
            </a:extLst>
          </p:cNvPr>
          <p:cNvSpPr txBox="1"/>
          <p:nvPr/>
        </p:nvSpPr>
        <p:spPr>
          <a:xfrm>
            <a:off x="277493" y="2852920"/>
            <a:ext cx="710059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Символы на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тайлах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ман – это японские обозначения цифр от 1 до 9. Нижний красный иероглиф, одинаковый для всех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тайлов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означает 10 000, этот символ традиционно, издавна используется в маджонге.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517109-8972-66EA-CC3A-A1E592DCDFD2}"/>
              </a:ext>
            </a:extLst>
          </p:cNvPr>
          <p:cNvSpPr txBox="1"/>
          <p:nvPr/>
        </p:nvSpPr>
        <p:spPr>
          <a:xfrm>
            <a:off x="3346939" y="4251510"/>
            <a:ext cx="4210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 2, 3 – легко посчитать и легко запомнить: одна, две или три черты, вполне «по-нашему»  </a:t>
            </a:r>
            <a:endParaRPr lang="ru-RU" sz="1200" i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5A3927-19CE-5B45-8C97-353C326F61B3}"/>
              </a:ext>
            </a:extLst>
          </p:cNvPr>
          <p:cNvSpPr txBox="1"/>
          <p:nvPr/>
        </p:nvSpPr>
        <p:spPr>
          <a:xfrm>
            <a:off x="227874" y="2529847"/>
            <a:ext cx="68942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i="0" u="none" strike="noStrike" baseline="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ru-RU" sz="14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   1               2              3              4              5             6             7              8             9</a:t>
            </a:r>
            <a:endParaRPr lang="ru-RU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AD424C-9A85-B72B-AAC1-8648B99C67E0}"/>
              </a:ext>
            </a:extLst>
          </p:cNvPr>
          <p:cNvSpPr txBox="1"/>
          <p:nvPr/>
        </p:nvSpPr>
        <p:spPr>
          <a:xfrm>
            <a:off x="3298710" y="5178352"/>
            <a:ext cx="461097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– здесь и далее интереснее. Ваша задача – найти такую ассоциацию, которая сработает именно для вас и, может быть, как-то свяжет этот символ с числом «четыре». Самое простое: у символа «четверки» 4 стороны и 4 угла. Что можно сделать еще? Создать в своем воображении образ (скажем, знамя или парашют)? У вас есть свой вариант, лучше? Вот и прекрасно! </a:t>
            </a:r>
            <a:endParaRPr lang="ru-RU" sz="1200" i="1" dirty="0">
              <a:solidFill>
                <a:srgbClr val="C00000"/>
              </a:solidFill>
            </a:endParaRP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F9ED99A1-4E78-7764-D1CE-77DB9ACE185E}"/>
              </a:ext>
            </a:extLst>
          </p:cNvPr>
          <p:cNvSpPr/>
          <p:nvPr/>
        </p:nvSpPr>
        <p:spPr>
          <a:xfrm>
            <a:off x="1366898" y="5472941"/>
            <a:ext cx="802432" cy="1046099"/>
          </a:xfrm>
          <a:prstGeom prst="roundRect">
            <a:avLst>
              <a:gd name="adj" fmla="val 4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8CE7CC33-8B4C-952C-2B21-26BC17932A86}"/>
              </a:ext>
            </a:extLst>
          </p:cNvPr>
          <p:cNvSpPr/>
          <p:nvPr/>
        </p:nvSpPr>
        <p:spPr>
          <a:xfrm>
            <a:off x="429930" y="5472198"/>
            <a:ext cx="802432" cy="1046099"/>
          </a:xfrm>
          <a:prstGeom prst="roundRect">
            <a:avLst>
              <a:gd name="adj" fmla="val 4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39AA316C-2263-DDF2-82CE-C0CD070E8816}"/>
              </a:ext>
            </a:extLst>
          </p:cNvPr>
          <p:cNvSpPr/>
          <p:nvPr/>
        </p:nvSpPr>
        <p:spPr>
          <a:xfrm>
            <a:off x="11242703" y="2414920"/>
            <a:ext cx="671804" cy="9538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6F610C4-D9BD-71DB-D184-4F002EA4A5F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874" y="1461436"/>
            <a:ext cx="749545" cy="97661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AF3BE4-D2C9-A01B-86B3-DE111D44883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5077" y="1476380"/>
            <a:ext cx="709324" cy="9467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BB7C8EA-6F2B-D304-FA4D-7394725518D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84101" y="1457597"/>
            <a:ext cx="709324" cy="953278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50CCA53-5D6F-5051-DFB4-C447B8D959E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4461" y="1464688"/>
            <a:ext cx="709324" cy="965499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09275ED-A3FE-3E91-F033-6343D80A2DE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7928" y="1474611"/>
            <a:ext cx="709324" cy="969536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000DAA0-38F0-4B58-A2D4-9E31C8E3C2A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9472" y="1443585"/>
            <a:ext cx="709325" cy="938052"/>
          </a:xfrm>
          <a:prstGeom prst="rect">
            <a:avLst/>
          </a:prstGeom>
        </p:spPr>
      </p:pic>
      <p:pic>
        <p:nvPicPr>
          <p:cNvPr id="22" name="Рисунок 2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1BE724E-265E-F5DD-86D0-0D13AF12D49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40807" y="1477859"/>
            <a:ext cx="709324" cy="911609"/>
          </a:xfrm>
          <a:prstGeom prst="rect">
            <a:avLst/>
          </a:prstGeom>
        </p:spPr>
      </p:pic>
      <p:pic>
        <p:nvPicPr>
          <p:cNvPr id="23" name="Рисунок 2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DB44C19-85C8-393C-4C6B-E880A48FE800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02352" y="1449944"/>
            <a:ext cx="709325" cy="930219"/>
          </a:xfrm>
          <a:prstGeom prst="rect">
            <a:avLst/>
          </a:prstGeom>
        </p:spPr>
      </p:pic>
      <p:pic>
        <p:nvPicPr>
          <p:cNvPr id="29" name="Рисунок 2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B120642-0EBC-AB8C-051A-76A889F12760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0103" y="1457597"/>
            <a:ext cx="754543" cy="946453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A34CEFF5-B1C7-9826-C08C-1E9063558270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0195" y="3931299"/>
            <a:ext cx="921902" cy="1201184"/>
          </a:xfrm>
          <a:prstGeom prst="rect">
            <a:avLst/>
          </a:prstGeom>
        </p:spPr>
      </p:pic>
      <p:pic>
        <p:nvPicPr>
          <p:cNvPr id="2048" name="Рисунок 2047">
            <a:extLst>
              <a:ext uri="{FF2B5EF4-FFF2-40B4-BE49-F238E27FC236}">
                <a16:creationId xmlns:a16="http://schemas.microsoft.com/office/drawing/2014/main" id="{A1DBF4BA-3399-0158-AE6B-FBDFAF6AC7ED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1286" y="3923685"/>
            <a:ext cx="872432" cy="1164421"/>
          </a:xfrm>
          <a:prstGeom prst="rect">
            <a:avLst/>
          </a:prstGeom>
        </p:spPr>
      </p:pic>
      <p:pic>
        <p:nvPicPr>
          <p:cNvPr id="2049" name="Рисунок 2048">
            <a:extLst>
              <a:ext uri="{FF2B5EF4-FFF2-40B4-BE49-F238E27FC236}">
                <a16:creationId xmlns:a16="http://schemas.microsoft.com/office/drawing/2014/main" id="{2915A08B-4383-2B9C-C5A0-13396B31F1E5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5429" y="3892997"/>
            <a:ext cx="872432" cy="1172483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D449D03-32D2-2D39-7BCD-C0A932FFA3DC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5314" y="5371906"/>
            <a:ext cx="872433" cy="1187515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, легкий&#10;&#10;Автоматически созданное описание">
            <a:extLst>
              <a:ext uri="{FF2B5EF4-FFF2-40B4-BE49-F238E27FC236}">
                <a16:creationId xmlns:a16="http://schemas.microsoft.com/office/drawing/2014/main" id="{C715EF08-2997-CB98-1ACE-5BC18A18CF80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009" y="5552224"/>
            <a:ext cx="662274" cy="886045"/>
          </a:xfrm>
          <a:prstGeom prst="rect">
            <a:avLst/>
          </a:prstGeom>
        </p:spPr>
      </p:pic>
      <p:pic>
        <p:nvPicPr>
          <p:cNvPr id="2052" name="Рисунок 205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8997301-3A22-4593-92D3-AAC392B9FA60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8884" y="5552224"/>
            <a:ext cx="575467" cy="56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29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7AD659E0-B31C-A22C-0A68-E49633955DA1}"/>
              </a:ext>
            </a:extLst>
          </p:cNvPr>
          <p:cNvSpPr/>
          <p:nvPr/>
        </p:nvSpPr>
        <p:spPr>
          <a:xfrm>
            <a:off x="251927" y="298579"/>
            <a:ext cx="5663681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МАСТЬ МАН (слайд 3 из 4)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ACE965-8517-FD64-05A3-4016CB9749D7}"/>
              </a:ext>
            </a:extLst>
          </p:cNvPr>
          <p:cNvSpPr txBox="1"/>
          <p:nvPr/>
        </p:nvSpPr>
        <p:spPr>
          <a:xfrm>
            <a:off x="3356271" y="1482582"/>
            <a:ext cx="24349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– наши варианты: велосипед и кошка. Многим эта фигура также напоминает стилизованную цифру «пять»</a:t>
            </a:r>
            <a:endParaRPr lang="ru-RU" sz="1200" i="1" dirty="0">
              <a:solidFill>
                <a:srgbClr val="C00000"/>
              </a:solidFill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9D6C03EF-A327-978F-215E-71DF89067060}"/>
              </a:ext>
            </a:extLst>
          </p:cNvPr>
          <p:cNvSpPr/>
          <p:nvPr/>
        </p:nvSpPr>
        <p:spPr>
          <a:xfrm>
            <a:off x="373947" y="1354010"/>
            <a:ext cx="802432" cy="1046099"/>
          </a:xfrm>
          <a:prstGeom prst="roundRect">
            <a:avLst>
              <a:gd name="adj" fmla="val 4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717387A0-DDC6-CB85-E4D5-C1F3F45E447D}"/>
              </a:ext>
            </a:extLst>
          </p:cNvPr>
          <p:cNvSpPr/>
          <p:nvPr/>
        </p:nvSpPr>
        <p:spPr>
          <a:xfrm>
            <a:off x="1423280" y="1354010"/>
            <a:ext cx="802432" cy="1046099"/>
          </a:xfrm>
          <a:prstGeom prst="roundRect">
            <a:avLst>
              <a:gd name="adj" fmla="val 4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3E03E833-919C-72B4-0489-2B4C2428B6CD}"/>
              </a:ext>
            </a:extLst>
          </p:cNvPr>
          <p:cNvSpPr/>
          <p:nvPr/>
        </p:nvSpPr>
        <p:spPr>
          <a:xfrm>
            <a:off x="373947" y="3010577"/>
            <a:ext cx="802432" cy="1046099"/>
          </a:xfrm>
          <a:prstGeom prst="roundRect">
            <a:avLst>
              <a:gd name="adj" fmla="val 4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DE6DEA16-3FDA-9F75-FA12-60BFFF1006D0}"/>
              </a:ext>
            </a:extLst>
          </p:cNvPr>
          <p:cNvSpPr/>
          <p:nvPr/>
        </p:nvSpPr>
        <p:spPr>
          <a:xfrm>
            <a:off x="1423280" y="3010577"/>
            <a:ext cx="802432" cy="1046099"/>
          </a:xfrm>
          <a:prstGeom prst="roundRect">
            <a:avLst>
              <a:gd name="adj" fmla="val 4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ADCDA046-FEDC-25C6-359E-A0A214105DCB}"/>
              </a:ext>
            </a:extLst>
          </p:cNvPr>
          <p:cNvSpPr/>
          <p:nvPr/>
        </p:nvSpPr>
        <p:spPr>
          <a:xfrm>
            <a:off x="373947" y="4760450"/>
            <a:ext cx="802432" cy="1046099"/>
          </a:xfrm>
          <a:prstGeom prst="roundRect">
            <a:avLst>
              <a:gd name="adj" fmla="val 4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079B8746-5C6D-67CF-B818-519B9456009D}"/>
              </a:ext>
            </a:extLst>
          </p:cNvPr>
          <p:cNvSpPr/>
          <p:nvPr/>
        </p:nvSpPr>
        <p:spPr>
          <a:xfrm>
            <a:off x="1423280" y="4760450"/>
            <a:ext cx="802432" cy="1046099"/>
          </a:xfrm>
          <a:prstGeom prst="roundRect">
            <a:avLst>
              <a:gd name="adj" fmla="val 4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777BF8D3-3F08-B2DB-684C-0E928CDF44DF}"/>
              </a:ext>
            </a:extLst>
          </p:cNvPr>
          <p:cNvSpPr/>
          <p:nvPr/>
        </p:nvSpPr>
        <p:spPr>
          <a:xfrm>
            <a:off x="6295055" y="1267480"/>
            <a:ext cx="802432" cy="1046099"/>
          </a:xfrm>
          <a:prstGeom prst="roundRect">
            <a:avLst>
              <a:gd name="adj" fmla="val 4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1770CC0C-263C-5777-F54D-44073A91A38D}"/>
              </a:ext>
            </a:extLst>
          </p:cNvPr>
          <p:cNvSpPr/>
          <p:nvPr/>
        </p:nvSpPr>
        <p:spPr>
          <a:xfrm>
            <a:off x="7344388" y="1267480"/>
            <a:ext cx="802432" cy="1046099"/>
          </a:xfrm>
          <a:prstGeom prst="roundRect">
            <a:avLst>
              <a:gd name="adj" fmla="val 4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D03538B8-66B4-D067-B0C6-E7E3B3A3B278}"/>
              </a:ext>
            </a:extLst>
          </p:cNvPr>
          <p:cNvSpPr/>
          <p:nvPr/>
        </p:nvSpPr>
        <p:spPr>
          <a:xfrm>
            <a:off x="6295055" y="3010577"/>
            <a:ext cx="802432" cy="1046099"/>
          </a:xfrm>
          <a:prstGeom prst="roundRect">
            <a:avLst>
              <a:gd name="adj" fmla="val 4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BCE93918-0955-3943-D17C-A0277A433F41}"/>
              </a:ext>
            </a:extLst>
          </p:cNvPr>
          <p:cNvSpPr/>
          <p:nvPr/>
        </p:nvSpPr>
        <p:spPr>
          <a:xfrm>
            <a:off x="7344388" y="3010577"/>
            <a:ext cx="802432" cy="1046099"/>
          </a:xfrm>
          <a:prstGeom prst="roundRect">
            <a:avLst>
              <a:gd name="adj" fmla="val 4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28C294-1958-B023-6040-A545CE024984}"/>
              </a:ext>
            </a:extLst>
          </p:cNvPr>
          <p:cNvSpPr txBox="1"/>
          <p:nvPr/>
        </p:nvSpPr>
        <p:spPr>
          <a:xfrm>
            <a:off x="3382727" y="3302792"/>
            <a:ext cx="26082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– наши варианты: кран с водой и морская звезда</a:t>
            </a:r>
            <a:endParaRPr lang="ru-RU" sz="1200" i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0F220D-0AD3-D470-F86B-F7182D283325}"/>
              </a:ext>
            </a:extLst>
          </p:cNvPr>
          <p:cNvSpPr txBox="1"/>
          <p:nvPr/>
        </p:nvSpPr>
        <p:spPr>
          <a:xfrm>
            <a:off x="3437315" y="4972998"/>
            <a:ext cx="255363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 – наши варианты: взлетающий лебедь и пикирующий самолет. Многим эта фигура также напоминает перевернутую семерку</a:t>
            </a:r>
            <a:endParaRPr lang="ru-RU" sz="1200" i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293BE7-6C83-7B39-5D3F-872E700F9F24}"/>
              </a:ext>
            </a:extLst>
          </p:cNvPr>
          <p:cNvSpPr txBox="1"/>
          <p:nvPr/>
        </p:nvSpPr>
        <p:spPr>
          <a:xfrm>
            <a:off x="9371406" y="1467361"/>
            <a:ext cx="2298493" cy="476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 – наши варианты: пагода и птицы</a:t>
            </a:r>
            <a:endParaRPr lang="ru-RU" sz="1200" i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9F2BA0-CC21-113C-8265-C9AB3E5A926F}"/>
              </a:ext>
            </a:extLst>
          </p:cNvPr>
          <p:cNvSpPr txBox="1"/>
          <p:nvPr/>
        </p:nvSpPr>
        <p:spPr>
          <a:xfrm>
            <a:off x="9430087" y="3197795"/>
            <a:ext cx="22984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 – наши варианты: туфля и дельфин. Многим эта фигура также напоминает перевернутую девятку</a:t>
            </a:r>
            <a:endParaRPr lang="ru-RU" sz="1200" i="1" dirty="0">
              <a:solidFill>
                <a:srgbClr val="00B050"/>
              </a:solidFill>
            </a:endParaRP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D23EA9F-FD3F-9223-4F95-1501EF839E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3689" y="1308929"/>
            <a:ext cx="870359" cy="1189646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5E443E4-75F7-137C-0392-AA8CDE9B72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6501" y="2929142"/>
            <a:ext cx="848544" cy="1122163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B297832-87E3-44A6-77D9-C3C2B526638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0956" y="4661146"/>
            <a:ext cx="925665" cy="1189646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266416F-3DEB-D6B0-5B8C-FFDD453A8BD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23884" y="1229183"/>
            <a:ext cx="843988" cy="1106818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8366DD2-7CF3-AC0E-5C8F-4264CDAC7D9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23884" y="2956150"/>
            <a:ext cx="899448" cy="1128213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, векторная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0C6CE72B-F26F-5E9F-2700-327DABD4F5A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84909">
            <a:off x="365935" y="1426758"/>
            <a:ext cx="686382" cy="562026"/>
          </a:xfrm>
          <a:prstGeom prst="rect">
            <a:avLst/>
          </a:prstGeom>
        </p:spPr>
      </p:pic>
      <p:pic>
        <p:nvPicPr>
          <p:cNvPr id="23" name="Рисунок 2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077CC27-C05C-C23C-228C-71B2527738BE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28390">
            <a:off x="1517296" y="1460077"/>
            <a:ext cx="716627" cy="47623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F54DB0CF-8F10-24BE-8A67-7E757D373C5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380" y="3103883"/>
            <a:ext cx="541342" cy="442881"/>
          </a:xfrm>
          <a:prstGeom prst="rect">
            <a:avLst/>
          </a:prstGeom>
        </p:spPr>
      </p:pic>
      <p:sp>
        <p:nvSpPr>
          <p:cNvPr id="26" name="Овал 25">
            <a:extLst>
              <a:ext uri="{FF2B5EF4-FFF2-40B4-BE49-F238E27FC236}">
                <a16:creationId xmlns:a16="http://schemas.microsoft.com/office/drawing/2014/main" id="{1F9DCBF3-098D-8B75-1B18-34E4D026A58B}"/>
              </a:ext>
            </a:extLst>
          </p:cNvPr>
          <p:cNvSpPr/>
          <p:nvPr/>
        </p:nvSpPr>
        <p:spPr>
          <a:xfrm>
            <a:off x="766617" y="3429943"/>
            <a:ext cx="175492" cy="124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8" name="Рисунок 37" descr="Изображение выглядит как транспорт, колесо&#10;&#10;Автоматически созданное описание">
            <a:extLst>
              <a:ext uri="{FF2B5EF4-FFF2-40B4-BE49-F238E27FC236}">
                <a16:creationId xmlns:a16="http://schemas.microsoft.com/office/drawing/2014/main" id="{F4E84647-FD3E-0908-93AB-AC2CA6603015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7854" y="3085410"/>
            <a:ext cx="701746" cy="47982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31DB1CA-EF79-5D96-7001-B0765F27DE59}"/>
              </a:ext>
            </a:extLst>
          </p:cNvPr>
          <p:cNvSpPr txBox="1"/>
          <p:nvPr/>
        </p:nvSpPr>
        <p:spPr>
          <a:xfrm>
            <a:off x="474838" y="2874629"/>
            <a:ext cx="229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pic>
        <p:nvPicPr>
          <p:cNvPr id="41" name="Рисунок 40" descr="Изображение выглядит как текст, силуэт&#10;&#10;Автоматически созданное описание">
            <a:extLst>
              <a:ext uri="{FF2B5EF4-FFF2-40B4-BE49-F238E27FC236}">
                <a16:creationId xmlns:a16="http://schemas.microsoft.com/office/drawing/2014/main" id="{F331A89D-7097-6275-1908-23F94D00BBC4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340" y="4822829"/>
            <a:ext cx="472441" cy="381001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566A8A51-AAAB-7383-D46F-93E45088FDAB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7572" y="4798306"/>
            <a:ext cx="576073" cy="411481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5C5991EA-AF2D-4152-1CF7-24DDE2232C35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3061" y="1372437"/>
            <a:ext cx="706419" cy="716769"/>
          </a:xfrm>
          <a:prstGeom prst="rect">
            <a:avLst/>
          </a:prstGeom>
        </p:spPr>
      </p:pic>
      <p:pic>
        <p:nvPicPr>
          <p:cNvPr id="47" name="Рисунок 46" descr="Изображение выглядит как текст, силуэт&#10;&#10;Автоматически созданное описание">
            <a:extLst>
              <a:ext uri="{FF2B5EF4-FFF2-40B4-BE49-F238E27FC236}">
                <a16:creationId xmlns:a16="http://schemas.microsoft.com/office/drawing/2014/main" id="{0565C210-7D6E-076C-BA5D-10A853BD609A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6389" y="1386881"/>
            <a:ext cx="498429" cy="297200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814660CA-C4D6-CB54-1888-F8A9BDC1FF91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1342" y="3032301"/>
            <a:ext cx="419696" cy="461665"/>
          </a:xfrm>
          <a:prstGeom prst="rect">
            <a:avLst/>
          </a:prstGeom>
        </p:spPr>
      </p:pic>
      <p:pic>
        <p:nvPicPr>
          <p:cNvPr id="51" name="Рисунок 50" descr="Изображение выглядит как текст, темный&#10;&#10;Автоматически созданное описание">
            <a:extLst>
              <a:ext uri="{FF2B5EF4-FFF2-40B4-BE49-F238E27FC236}">
                <a16:creationId xmlns:a16="http://schemas.microsoft.com/office/drawing/2014/main" id="{A3D5A518-2F8B-CAA6-628C-3C8460CD5E5E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387" y="3088007"/>
            <a:ext cx="722415" cy="40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40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FCA678E1-4261-DB11-28C6-A9732E827D77}"/>
              </a:ext>
            </a:extLst>
          </p:cNvPr>
          <p:cNvSpPr/>
          <p:nvPr/>
        </p:nvSpPr>
        <p:spPr>
          <a:xfrm>
            <a:off x="251927" y="298579"/>
            <a:ext cx="5607697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МАСТЬ МАН (слайд 4 из 4)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C597CF-01A3-3099-09C4-5C43DE113C39}"/>
              </a:ext>
            </a:extLst>
          </p:cNvPr>
          <p:cNvSpPr txBox="1"/>
          <p:nvPr/>
        </p:nvSpPr>
        <p:spPr>
          <a:xfrm>
            <a:off x="277493" y="1107120"/>
            <a:ext cx="41835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И все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тайлы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ман в разных ракурсах…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876858-810E-8BF6-D78F-3AC08E1265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7382" y="1620886"/>
            <a:ext cx="749545" cy="97661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A03C43-A982-ED8D-27AB-81A2E70FC07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603" y="2955638"/>
            <a:ext cx="709324" cy="946723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DC8B575E-C5A2-D369-6FFF-11696C2F1EE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603" y="4377270"/>
            <a:ext cx="709324" cy="953278"/>
          </a:xfrm>
          <a:prstGeom prst="rect">
            <a:avLst/>
          </a:prstGeom>
        </p:spPr>
      </p:pic>
      <p:pic>
        <p:nvPicPr>
          <p:cNvPr id="43" name="Рисунок 4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47189AF-A73F-ED09-0CB3-6CF16B70184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603" y="5750880"/>
            <a:ext cx="709324" cy="965499"/>
          </a:xfrm>
          <a:prstGeom prst="rect">
            <a:avLst/>
          </a:prstGeom>
        </p:spPr>
      </p:pic>
      <p:pic>
        <p:nvPicPr>
          <p:cNvPr id="44" name="Рисунок 4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38FA834-530C-D1E7-2E3E-1F7350CAF3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0103" y="298579"/>
            <a:ext cx="709324" cy="969536"/>
          </a:xfrm>
          <a:prstGeom prst="rect">
            <a:avLst/>
          </a:prstGeom>
        </p:spPr>
      </p:pic>
      <p:pic>
        <p:nvPicPr>
          <p:cNvPr id="45" name="Рисунок 4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B93988D-1284-74B7-9FD1-54C1CC31BD7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0103" y="1659447"/>
            <a:ext cx="709325" cy="938052"/>
          </a:xfrm>
          <a:prstGeom prst="rect">
            <a:avLst/>
          </a:prstGeom>
        </p:spPr>
      </p:pic>
      <p:pic>
        <p:nvPicPr>
          <p:cNvPr id="46" name="Рисунок 4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060A9A2-FBE6-2BA8-17BF-2C20D78F9E3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2950" y="2973194"/>
            <a:ext cx="709324" cy="911609"/>
          </a:xfrm>
          <a:prstGeom prst="rect">
            <a:avLst/>
          </a:prstGeom>
        </p:spPr>
      </p:pic>
      <p:pic>
        <p:nvPicPr>
          <p:cNvPr id="47" name="Рисунок 4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5D0B580-9965-0FEF-F178-90CEB1D87DA2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0103" y="4357493"/>
            <a:ext cx="709325" cy="930219"/>
          </a:xfrm>
          <a:prstGeom prst="rect">
            <a:avLst/>
          </a:prstGeom>
        </p:spPr>
      </p:pic>
      <p:pic>
        <p:nvPicPr>
          <p:cNvPr id="48" name="Рисунок 4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04AA110-0A07-3309-35B0-9E6162A9D96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0103" y="5750880"/>
            <a:ext cx="754543" cy="946453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CBABE7C5-D4E0-E323-DFC2-4DBA8738B4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230876" y="1621360"/>
            <a:ext cx="749545" cy="976613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53F14D4F-C31A-3FBE-07F8-1BE878CEAF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317903" y="1620885"/>
            <a:ext cx="749545" cy="976613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2FAF2AB4-338A-E2B4-363D-6E497DA350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3597944" y="1620884"/>
            <a:ext cx="749545" cy="976613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814D0635-4211-6313-815A-FEE87916004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276749" y="2938080"/>
            <a:ext cx="709324" cy="946723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7731A93E-A25A-F379-711B-2161812A7C8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374595" y="2938081"/>
            <a:ext cx="709324" cy="946723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BAA22B7C-E545-FBBD-A706-909DD1AD204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3633000" y="2938081"/>
            <a:ext cx="709324" cy="946723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2B5E75C3-698B-8A49-8BB9-D759015A7E3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276749" y="4377270"/>
            <a:ext cx="709324" cy="953278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5186D847-330C-C168-846C-66D495528D4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442407" y="4345963"/>
            <a:ext cx="709324" cy="953278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CE5E6C6A-E076-5D32-3D71-B92F53F7088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043681">
            <a:off x="3651906" y="4324663"/>
            <a:ext cx="709324" cy="953278"/>
          </a:xfrm>
          <a:prstGeom prst="rect">
            <a:avLst/>
          </a:prstGeom>
        </p:spPr>
      </p:pic>
      <p:pic>
        <p:nvPicPr>
          <p:cNvPr id="58" name="Рисунок 5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DBF8451-C0E6-684E-403D-082189C0657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276749" y="5750880"/>
            <a:ext cx="709324" cy="965499"/>
          </a:xfrm>
          <a:prstGeom prst="rect">
            <a:avLst/>
          </a:prstGeom>
        </p:spPr>
      </p:pic>
      <p:pic>
        <p:nvPicPr>
          <p:cNvPr id="59" name="Рисунок 5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70C5D38-CE0B-5301-34E6-FC6F3EF6E3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497345" y="5751012"/>
            <a:ext cx="709324" cy="965499"/>
          </a:xfrm>
          <a:prstGeom prst="rect">
            <a:avLst/>
          </a:prstGeom>
        </p:spPr>
      </p:pic>
      <p:pic>
        <p:nvPicPr>
          <p:cNvPr id="60" name="Рисунок 5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7890E58-8301-F190-677F-35AADC41E14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3651906" y="5722010"/>
            <a:ext cx="709324" cy="965499"/>
          </a:xfrm>
          <a:prstGeom prst="rect">
            <a:avLst/>
          </a:prstGeom>
        </p:spPr>
      </p:pic>
      <p:pic>
        <p:nvPicPr>
          <p:cNvPr id="61" name="Рисунок 6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4D6FECE-736A-2BE1-B441-C7598E46E6B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494042" y="298579"/>
            <a:ext cx="709324" cy="969536"/>
          </a:xfrm>
          <a:prstGeom prst="rect">
            <a:avLst/>
          </a:prstGeom>
        </p:spPr>
      </p:pic>
      <p:pic>
        <p:nvPicPr>
          <p:cNvPr id="62" name="Рисунок 6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88676C8-64F4-1455-791F-59563045B5F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0188379" y="323249"/>
            <a:ext cx="709324" cy="969536"/>
          </a:xfrm>
          <a:prstGeom prst="rect">
            <a:avLst/>
          </a:prstGeom>
        </p:spPr>
      </p:pic>
      <p:pic>
        <p:nvPicPr>
          <p:cNvPr id="63" name="Рисунок 6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EC69B92-10B5-0C9B-6EE7-9758654781B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8776157" y="332155"/>
            <a:ext cx="709324" cy="969536"/>
          </a:xfrm>
          <a:prstGeom prst="rect">
            <a:avLst/>
          </a:prstGeom>
        </p:spPr>
      </p:pic>
      <p:pic>
        <p:nvPicPr>
          <p:cNvPr id="64" name="Рисунок 6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7F8B153-53E5-2EC6-4235-C134C3B0533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494042" y="1660540"/>
            <a:ext cx="709325" cy="938052"/>
          </a:xfrm>
          <a:prstGeom prst="rect">
            <a:avLst/>
          </a:prstGeom>
        </p:spPr>
      </p:pic>
      <p:pic>
        <p:nvPicPr>
          <p:cNvPr id="65" name="Рисунок 6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C47BAB7-40B9-AB32-D166-1578341594C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0204120" y="1659446"/>
            <a:ext cx="709325" cy="938052"/>
          </a:xfrm>
          <a:prstGeom prst="rect">
            <a:avLst/>
          </a:prstGeom>
        </p:spPr>
      </p:pic>
      <p:pic>
        <p:nvPicPr>
          <p:cNvPr id="66" name="Рисунок 6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F2C8B66-3C4D-8072-3F9F-634E02FDB5A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8844408" y="1640164"/>
            <a:ext cx="709325" cy="938052"/>
          </a:xfrm>
          <a:prstGeom prst="rect">
            <a:avLst/>
          </a:prstGeom>
        </p:spPr>
      </p:pic>
      <p:pic>
        <p:nvPicPr>
          <p:cNvPr id="67" name="Рисунок 6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D1789B6-996F-8C38-0666-C4721CD1497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494042" y="2990752"/>
            <a:ext cx="709324" cy="911609"/>
          </a:xfrm>
          <a:prstGeom prst="rect">
            <a:avLst/>
          </a:prstGeom>
        </p:spPr>
      </p:pic>
      <p:pic>
        <p:nvPicPr>
          <p:cNvPr id="68" name="Рисунок 6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E1E3AD7-AD76-E402-31F1-2EF83E52720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8844407" y="2955639"/>
            <a:ext cx="709324" cy="911609"/>
          </a:xfrm>
          <a:prstGeom prst="rect">
            <a:avLst/>
          </a:prstGeom>
        </p:spPr>
      </p:pic>
      <p:pic>
        <p:nvPicPr>
          <p:cNvPr id="69" name="Рисунок 6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18B9538-CAB0-F1B7-1577-B92A9504988A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0217343" y="2993122"/>
            <a:ext cx="709324" cy="911609"/>
          </a:xfrm>
          <a:prstGeom prst="rect">
            <a:avLst/>
          </a:prstGeom>
        </p:spPr>
      </p:pic>
      <p:pic>
        <p:nvPicPr>
          <p:cNvPr id="70" name="Рисунок 6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4428B49-45D1-EED0-8E23-E79258C892D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533022" y="4377270"/>
            <a:ext cx="709325" cy="930219"/>
          </a:xfrm>
          <a:prstGeom prst="rect">
            <a:avLst/>
          </a:prstGeom>
        </p:spPr>
      </p:pic>
      <p:pic>
        <p:nvPicPr>
          <p:cNvPr id="71" name="Рисунок 7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ECBD0C4-0BD0-8781-BDAA-FE1694A75D9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8853711" y="4314893"/>
            <a:ext cx="709325" cy="930219"/>
          </a:xfrm>
          <a:prstGeom prst="rect">
            <a:avLst/>
          </a:prstGeom>
        </p:spPr>
      </p:pic>
      <p:pic>
        <p:nvPicPr>
          <p:cNvPr id="72" name="Рисунок 7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73D0BDE-31F4-2910-6A9F-E4DECC34BAA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0192126" y="4357492"/>
            <a:ext cx="709325" cy="930219"/>
          </a:xfrm>
          <a:prstGeom prst="rect">
            <a:avLst/>
          </a:prstGeom>
        </p:spPr>
      </p:pic>
      <p:pic>
        <p:nvPicPr>
          <p:cNvPr id="73" name="Рисунок 7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6D34242-A2E1-961A-169C-EF8263589A3F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533021" y="5750880"/>
            <a:ext cx="754543" cy="946453"/>
          </a:xfrm>
          <a:prstGeom prst="rect">
            <a:avLst/>
          </a:prstGeom>
        </p:spPr>
      </p:pic>
      <p:pic>
        <p:nvPicPr>
          <p:cNvPr id="74" name="Рисунок 7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A677BE1-5494-D624-4226-4B6CA06BC97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8839219" y="5708924"/>
            <a:ext cx="754543" cy="946453"/>
          </a:xfrm>
          <a:prstGeom prst="rect">
            <a:avLst/>
          </a:prstGeom>
        </p:spPr>
      </p:pic>
      <p:pic>
        <p:nvPicPr>
          <p:cNvPr id="75" name="Рисунок 7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A25C0B9-94B7-72A6-12CC-D25EA9E684F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0185711" y="5654925"/>
            <a:ext cx="754543" cy="94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39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0BBD9E1F-0AF0-1FBB-1C0C-DC398045139A}"/>
              </a:ext>
            </a:extLst>
          </p:cNvPr>
          <p:cNvSpPr/>
          <p:nvPr/>
        </p:nvSpPr>
        <p:spPr>
          <a:xfrm>
            <a:off x="251927" y="298579"/>
            <a:ext cx="5262465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ДРАКОНЫ (слайд 1 из 2)</a:t>
            </a:r>
          </a:p>
        </p:txBody>
      </p:sp>
      <p:pic>
        <p:nvPicPr>
          <p:cNvPr id="14" name="Рисунок 1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B0917FE-7874-1754-759A-C084761D27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9795" y="2288571"/>
            <a:ext cx="1586859" cy="2045054"/>
          </a:xfrm>
          <a:prstGeom prst="rect">
            <a:avLst/>
          </a:prstGeom>
        </p:spPr>
      </p:pic>
      <p:pic>
        <p:nvPicPr>
          <p:cNvPr id="15" name="Рисунок 14" descr="Изображение выглядит как внутренний, свеча, темный, молоко&#10;&#10;Автоматически созданное описание">
            <a:extLst>
              <a:ext uri="{FF2B5EF4-FFF2-40B4-BE49-F238E27FC236}">
                <a16:creationId xmlns:a16="http://schemas.microsoft.com/office/drawing/2014/main" id="{501F87BB-CB1E-09EA-F0B3-E6A247E1E1A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74516" y="2217705"/>
            <a:ext cx="1522204" cy="2032596"/>
          </a:xfrm>
          <a:prstGeom prst="rect">
            <a:avLst/>
          </a:prstGeom>
        </p:spPr>
      </p:pic>
      <p:pic>
        <p:nvPicPr>
          <p:cNvPr id="27" name="Рисунок 2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8280DF9-ACD8-9E3E-743F-153463320B8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73882" y="2217705"/>
            <a:ext cx="1578227" cy="1961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EBCF1D-0CE5-08BF-FCD0-FC5FF639A180}"/>
              </a:ext>
            </a:extLst>
          </p:cNvPr>
          <p:cNvSpPr txBox="1"/>
          <p:nvPr/>
        </p:nvSpPr>
        <p:spPr>
          <a:xfrm>
            <a:off x="4974516" y="4432413"/>
            <a:ext cx="143242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  Белый дракон</a:t>
            </a:r>
            <a:endParaRPr lang="ru-RU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20BBE7-1803-98B8-693C-01317F883F60}"/>
              </a:ext>
            </a:extLst>
          </p:cNvPr>
          <p:cNvSpPr txBox="1"/>
          <p:nvPr/>
        </p:nvSpPr>
        <p:spPr>
          <a:xfrm>
            <a:off x="3049796" y="4432413"/>
            <a:ext cx="143242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Красный дракон</a:t>
            </a:r>
            <a:endParaRPr lang="ru-RU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FE6553-5BF0-7C63-4E65-0341D395EF9F}"/>
              </a:ext>
            </a:extLst>
          </p:cNvPr>
          <p:cNvSpPr txBox="1"/>
          <p:nvPr/>
        </p:nvSpPr>
        <p:spPr>
          <a:xfrm>
            <a:off x="7046780" y="4432413"/>
            <a:ext cx="143242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Зеленый дракон</a:t>
            </a:r>
            <a:endParaRPr lang="ru-RU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07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0BBD9E1F-0AF0-1FBB-1C0C-DC398045139A}"/>
              </a:ext>
            </a:extLst>
          </p:cNvPr>
          <p:cNvSpPr/>
          <p:nvPr/>
        </p:nvSpPr>
        <p:spPr>
          <a:xfrm>
            <a:off x="251927" y="298579"/>
            <a:ext cx="5262465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ДРАКОНЫ (слайд 2 из 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2EBC50-545C-29F2-A3C7-434DEA96E748}"/>
              </a:ext>
            </a:extLst>
          </p:cNvPr>
          <p:cNvSpPr txBox="1"/>
          <p:nvPr/>
        </p:nvSpPr>
        <p:spPr>
          <a:xfrm>
            <a:off x="189678" y="4704696"/>
            <a:ext cx="82109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  Белый</a:t>
            </a:r>
            <a:endParaRPr lang="ru-RU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34E5F3-0F84-7068-95F8-E627DEAAB6A0}"/>
              </a:ext>
            </a:extLst>
          </p:cNvPr>
          <p:cNvSpPr txBox="1"/>
          <p:nvPr/>
        </p:nvSpPr>
        <p:spPr>
          <a:xfrm>
            <a:off x="2981033" y="2304714"/>
            <a:ext cx="42108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 белым драконом всё просто: он такой белый, что его даже «не видно» на белой поверхности </a:t>
            </a:r>
            <a:r>
              <a:rPr lang="ru-RU" sz="1200" i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тайла</a:t>
            </a:r>
            <a:r>
              <a:rPr lang="ru-RU" sz="12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Его точно ни с чем не спутаешь </a:t>
            </a:r>
            <a:r>
              <a:rPr lang="ru-RU" sz="12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 Мы даже не будем показывать его в разных ракурсах – и так всё ясно.</a:t>
            </a:r>
            <a:endParaRPr lang="ru-RU" sz="1200" i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8FFD8A-7F65-CD25-D0B8-D333617C684F}"/>
              </a:ext>
            </a:extLst>
          </p:cNvPr>
          <p:cNvSpPr txBox="1"/>
          <p:nvPr/>
        </p:nvSpPr>
        <p:spPr>
          <a:xfrm>
            <a:off x="238712" y="6224812"/>
            <a:ext cx="9794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Зеленый </a:t>
            </a:r>
            <a:endParaRPr lang="ru-RU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A7E603-2AA0-B71C-D5DE-C9290CB782A1}"/>
              </a:ext>
            </a:extLst>
          </p:cNvPr>
          <p:cNvSpPr txBox="1"/>
          <p:nvPr/>
        </p:nvSpPr>
        <p:spPr>
          <a:xfrm>
            <a:off x="214963" y="3327816"/>
            <a:ext cx="82109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Красный</a:t>
            </a:r>
            <a:endParaRPr lang="ru-RU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ACB002-8A78-2D4A-5310-6EAF25294C0B}"/>
              </a:ext>
            </a:extLst>
          </p:cNvPr>
          <p:cNvSpPr txBox="1"/>
          <p:nvPr/>
        </p:nvSpPr>
        <p:spPr>
          <a:xfrm>
            <a:off x="2981033" y="3673527"/>
            <a:ext cx="421085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Красный дракон тоже запоминается легко. Он действительно красный, и в его символе действительно можно разглядеть подобие дракона: вверху голова, внизу хвост, посередине – расправленные крылья…</a:t>
            </a:r>
            <a:endParaRPr lang="ru-RU" sz="1200" i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6982CC-886E-80C1-B10D-71CE6C7D7127}"/>
              </a:ext>
            </a:extLst>
          </p:cNvPr>
          <p:cNvSpPr txBox="1"/>
          <p:nvPr/>
        </p:nvSpPr>
        <p:spPr>
          <a:xfrm>
            <a:off x="2936050" y="5002940"/>
            <a:ext cx="421085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Оставшуюся странную фигуру придется признать зеленым драконом </a:t>
            </a:r>
            <a:r>
              <a:rPr lang="ru-RU" sz="12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(и во многих наборах она действительно имеет зеленый цвет). Придумайте также собственную версию: на что похож зеленый дракон и с чем его можно ассоциировать. </a:t>
            </a:r>
            <a:endParaRPr lang="ru-RU" sz="1200" i="1" dirty="0">
              <a:solidFill>
                <a:srgbClr val="C00000"/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8E4BE15-446A-120B-B83A-3CAEB094AA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46975" y="1538991"/>
            <a:ext cx="2509936" cy="1231640"/>
          </a:xfrm>
          <a:prstGeom prst="rect">
            <a:avLst/>
          </a:prstGeom>
        </p:spPr>
      </p:pic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2DEDD5BD-ECB3-E980-F85E-A81A90EED46E}"/>
              </a:ext>
            </a:extLst>
          </p:cNvPr>
          <p:cNvSpPr/>
          <p:nvPr/>
        </p:nvSpPr>
        <p:spPr>
          <a:xfrm>
            <a:off x="7815428" y="1334123"/>
            <a:ext cx="3973031" cy="2090067"/>
          </a:xfrm>
          <a:prstGeom prst="roundRect">
            <a:avLst>
              <a:gd name="adj" fmla="val 4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9AF52D-7AB6-F5F3-C767-44FC642B3CF4}"/>
              </a:ext>
            </a:extLst>
          </p:cNvPr>
          <p:cNvSpPr txBox="1"/>
          <p:nvPr/>
        </p:nvSpPr>
        <p:spPr>
          <a:xfrm>
            <a:off x="8078397" y="2821610"/>
            <a:ext cx="3825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Так драконы выглядят в «шпаргалках»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9459C1-B6AD-AEEA-07CF-3FB20670EF0E}"/>
              </a:ext>
            </a:extLst>
          </p:cNvPr>
          <p:cNvSpPr txBox="1"/>
          <p:nvPr/>
        </p:nvSpPr>
        <p:spPr>
          <a:xfrm>
            <a:off x="238712" y="1116397"/>
            <a:ext cx="72817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 принципе, эти символы означают не драконов, а три конфуцианские добродетели… Но при адаптации игры для западных культур это показалось слишком сложным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 И стали они драконами… 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Рисунок 1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B0917FE-7874-1754-759A-C084761D279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3744" y="2252792"/>
            <a:ext cx="752312" cy="969537"/>
          </a:xfrm>
          <a:prstGeom prst="rect">
            <a:avLst/>
          </a:prstGeom>
        </p:spPr>
      </p:pic>
      <p:pic>
        <p:nvPicPr>
          <p:cNvPr id="15" name="Рисунок 14" descr="Изображение выглядит как внутренний, свеча, темный, молоко&#10;&#10;Автоматически созданное описание">
            <a:extLst>
              <a:ext uri="{FF2B5EF4-FFF2-40B4-BE49-F238E27FC236}">
                <a16:creationId xmlns:a16="http://schemas.microsoft.com/office/drawing/2014/main" id="{501F87BB-CB1E-09EA-F0B3-E6A247E1E1A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688" y="3653892"/>
            <a:ext cx="726083" cy="969537"/>
          </a:xfrm>
          <a:prstGeom prst="rect">
            <a:avLst/>
          </a:prstGeom>
        </p:spPr>
      </p:pic>
      <p:pic>
        <p:nvPicPr>
          <p:cNvPr id="27" name="Рисунок 2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8280DF9-ACD8-9E3E-743F-153463320B8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9969" y="5120367"/>
            <a:ext cx="736934" cy="916006"/>
          </a:xfrm>
          <a:prstGeom prst="rect">
            <a:avLst/>
          </a:prstGeom>
        </p:spPr>
      </p:pic>
      <p:pic>
        <p:nvPicPr>
          <p:cNvPr id="28" name="Рисунок 2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80F1773-54F1-8727-D350-B8C046AB180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8194" y="3809780"/>
            <a:ext cx="752312" cy="969537"/>
          </a:xfrm>
          <a:prstGeom prst="rect">
            <a:avLst/>
          </a:prstGeom>
        </p:spPr>
      </p:pic>
      <p:pic>
        <p:nvPicPr>
          <p:cNvPr id="29" name="Рисунок 2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20A6BD4-E72A-3D9D-7206-E4DEC85AAF1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8694840" y="3809779"/>
            <a:ext cx="752312" cy="969537"/>
          </a:xfrm>
          <a:prstGeom prst="rect">
            <a:avLst/>
          </a:prstGeom>
        </p:spPr>
      </p:pic>
      <p:pic>
        <p:nvPicPr>
          <p:cNvPr id="30" name="Рисунок 2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1D2839F-F71B-2AB9-831D-09DBC1A4EBA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614844" y="3780446"/>
            <a:ext cx="752312" cy="969537"/>
          </a:xfrm>
          <a:prstGeom prst="rect">
            <a:avLst/>
          </a:prstGeom>
        </p:spPr>
      </p:pic>
      <p:pic>
        <p:nvPicPr>
          <p:cNvPr id="31" name="Рисунок 3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2617354-B2D4-BD05-CAA5-DAF85769D15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0809261" y="3773350"/>
            <a:ext cx="752312" cy="969537"/>
          </a:xfrm>
          <a:prstGeom prst="rect">
            <a:avLst/>
          </a:prstGeom>
        </p:spPr>
      </p:pic>
      <p:pic>
        <p:nvPicPr>
          <p:cNvPr id="32" name="Рисунок 3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1317C6E-69A9-C39E-3BEE-2D0A15330D2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6951" y="4928518"/>
            <a:ext cx="736934" cy="916006"/>
          </a:xfrm>
          <a:prstGeom prst="rect">
            <a:avLst/>
          </a:prstGeom>
        </p:spPr>
      </p:pic>
      <p:pic>
        <p:nvPicPr>
          <p:cNvPr id="33" name="Рисунок 3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B11BEBD-C864-40E8-0140-18E4A8CC431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8710218" y="4911677"/>
            <a:ext cx="736934" cy="916006"/>
          </a:xfrm>
          <a:prstGeom prst="rect">
            <a:avLst/>
          </a:prstGeom>
        </p:spPr>
      </p:pic>
      <p:pic>
        <p:nvPicPr>
          <p:cNvPr id="34" name="Рисунок 3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58570E5-7641-19F6-93EF-A233F08BDA1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649299" y="4861006"/>
            <a:ext cx="736934" cy="916006"/>
          </a:xfrm>
          <a:prstGeom prst="rect">
            <a:avLst/>
          </a:prstGeom>
        </p:spPr>
      </p:pic>
      <p:pic>
        <p:nvPicPr>
          <p:cNvPr id="35" name="Рисунок 3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56BA62F-6600-03F9-C045-E303BEF461E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0843716" y="4861006"/>
            <a:ext cx="736934" cy="91600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5266E51-C9C3-B666-D05C-3EB79B48BB15}"/>
              </a:ext>
            </a:extLst>
          </p:cNvPr>
          <p:cNvSpPr txBox="1"/>
          <p:nvPr/>
        </p:nvSpPr>
        <p:spPr>
          <a:xfrm>
            <a:off x="7893698" y="6122433"/>
            <a:ext cx="37764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Красный и зеленый дракон в разных ракурсах</a:t>
            </a:r>
            <a:endParaRPr lang="ru-RU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5A492719-AE1B-BE75-A2B8-965D3DB022BA}"/>
              </a:ext>
            </a:extLst>
          </p:cNvPr>
          <p:cNvSpPr/>
          <p:nvPr/>
        </p:nvSpPr>
        <p:spPr>
          <a:xfrm>
            <a:off x="1305726" y="3712313"/>
            <a:ext cx="625386" cy="830997"/>
          </a:xfrm>
          <a:prstGeom prst="roundRect">
            <a:avLst>
              <a:gd name="adj" fmla="val 4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6B76AF8D-3429-6BC6-B837-594EE9F28344}"/>
              </a:ext>
            </a:extLst>
          </p:cNvPr>
          <p:cNvSpPr/>
          <p:nvPr/>
        </p:nvSpPr>
        <p:spPr>
          <a:xfrm>
            <a:off x="1260935" y="2295962"/>
            <a:ext cx="625386" cy="830997"/>
          </a:xfrm>
          <a:prstGeom prst="roundRect">
            <a:avLst>
              <a:gd name="adj" fmla="val 4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7680AF3C-37FD-DB0E-79C5-4BB8C2A299B8}"/>
              </a:ext>
            </a:extLst>
          </p:cNvPr>
          <p:cNvSpPr/>
          <p:nvPr/>
        </p:nvSpPr>
        <p:spPr>
          <a:xfrm>
            <a:off x="1342386" y="5135689"/>
            <a:ext cx="625386" cy="830997"/>
          </a:xfrm>
          <a:prstGeom prst="roundRect">
            <a:avLst>
              <a:gd name="adj" fmla="val 4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" name="Рисунок 6" descr="Изображение выглядит как текст, векторная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171796C2-D604-FFFC-405B-C64CB8418FE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3670" y="2395654"/>
            <a:ext cx="519915" cy="667148"/>
          </a:xfrm>
          <a:prstGeom prst="rect">
            <a:avLst/>
          </a:prstGeom>
        </p:spPr>
      </p:pic>
      <p:pic>
        <p:nvPicPr>
          <p:cNvPr id="20" name="Рисунок 1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C5820AE-8F20-DF7C-8BB5-1553F84A72A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8211" y="5319009"/>
            <a:ext cx="496825" cy="585217"/>
          </a:xfrm>
          <a:prstGeom prst="rect">
            <a:avLst/>
          </a:prstGeom>
        </p:spPr>
      </p:pic>
      <p:pic>
        <p:nvPicPr>
          <p:cNvPr id="22" name="Рисунок 2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3133DD6-1C9B-4A89-0FA1-DEF55FF333A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5495" y="3869471"/>
            <a:ext cx="426249" cy="60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9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8ABD64-FC9A-C697-FA6F-C01006C8B786}"/>
              </a:ext>
            </a:extLst>
          </p:cNvPr>
          <p:cNvSpPr txBox="1"/>
          <p:nvPr/>
        </p:nvSpPr>
        <p:spPr>
          <a:xfrm>
            <a:off x="2494707" y="4675644"/>
            <a:ext cx="9968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Восточный</a:t>
            </a:r>
            <a:endParaRPr lang="ru-RU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6189FA-CF38-FCAE-85F7-CFBC0192B7DB}"/>
              </a:ext>
            </a:extLst>
          </p:cNvPr>
          <p:cNvSpPr txBox="1"/>
          <p:nvPr/>
        </p:nvSpPr>
        <p:spPr>
          <a:xfrm>
            <a:off x="6393774" y="4666645"/>
            <a:ext cx="943947" cy="270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Западный</a:t>
            </a:r>
            <a:endParaRPr lang="ru-RU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81574B-7AC4-300C-D279-2FCBF3B06F01}"/>
              </a:ext>
            </a:extLst>
          </p:cNvPr>
          <p:cNvSpPr txBox="1"/>
          <p:nvPr/>
        </p:nvSpPr>
        <p:spPr>
          <a:xfrm>
            <a:off x="4499918" y="4675644"/>
            <a:ext cx="8024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Южный</a:t>
            </a:r>
            <a:endParaRPr lang="ru-RU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0BC647-E19A-B87F-2F7F-A242C5EB1236}"/>
              </a:ext>
            </a:extLst>
          </p:cNvPr>
          <p:cNvSpPr txBox="1"/>
          <p:nvPr/>
        </p:nvSpPr>
        <p:spPr>
          <a:xfrm>
            <a:off x="8290705" y="4675644"/>
            <a:ext cx="96882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Северный</a:t>
            </a:r>
            <a:endParaRPr lang="ru-RU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4565DF3-56DC-DA0E-AA07-D0D88D499BD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39334" y="2484650"/>
            <a:ext cx="1507568" cy="1961730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E740B12-5179-B8B7-930D-6AA9CC771F4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83695" y="2502658"/>
            <a:ext cx="1434879" cy="1905324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75634B5-F35A-59A1-157C-ADC0D59B1FA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55367" y="2484649"/>
            <a:ext cx="1467354" cy="1905323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79A0BE6-647C-A663-7BAA-F4EA3F379E7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59514" y="2484649"/>
            <a:ext cx="1507568" cy="1888702"/>
          </a:xfrm>
          <a:prstGeom prst="rect">
            <a:avLst/>
          </a:prstGeom>
        </p:spPr>
      </p:pic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47D578FD-32C1-8890-D71F-0153D7E28E15}"/>
              </a:ext>
            </a:extLst>
          </p:cNvPr>
          <p:cNvSpPr/>
          <p:nvPr/>
        </p:nvSpPr>
        <p:spPr>
          <a:xfrm>
            <a:off x="251927" y="298579"/>
            <a:ext cx="5262465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ВЕТРА (слайд 1 из 4)</a:t>
            </a:r>
          </a:p>
        </p:txBody>
      </p:sp>
    </p:spTree>
    <p:extLst>
      <p:ext uri="{BB962C8B-B14F-4D97-AF65-F5344CB8AC3E}">
        <p14:creationId xmlns:p14="http://schemas.microsoft.com/office/powerpoint/2010/main" val="1700106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0392E7BD-D104-53F8-14E7-ECA7699DB38A}"/>
              </a:ext>
            </a:extLst>
          </p:cNvPr>
          <p:cNvSpPr/>
          <p:nvPr/>
        </p:nvSpPr>
        <p:spPr>
          <a:xfrm>
            <a:off x="251927" y="298579"/>
            <a:ext cx="5262465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ВЕТРА (слайд 1 из 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364BDC-B54D-1045-A445-17D78E0E97CA}"/>
              </a:ext>
            </a:extLst>
          </p:cNvPr>
          <p:cNvSpPr txBox="1"/>
          <p:nvPr/>
        </p:nvSpPr>
        <p:spPr>
          <a:xfrm>
            <a:off x="274868" y="2397177"/>
            <a:ext cx="9968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Восточный</a:t>
            </a:r>
            <a:endParaRPr lang="ru-RU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1EE1CB-713E-F4E7-1ECF-B8596BDA6F4A}"/>
              </a:ext>
            </a:extLst>
          </p:cNvPr>
          <p:cNvSpPr txBox="1"/>
          <p:nvPr/>
        </p:nvSpPr>
        <p:spPr>
          <a:xfrm>
            <a:off x="301306" y="5162598"/>
            <a:ext cx="943947" cy="270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Западный</a:t>
            </a:r>
            <a:endParaRPr lang="ru-RU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BB5692-0DD4-2DEE-0230-F5F1D47C02F2}"/>
              </a:ext>
            </a:extLst>
          </p:cNvPr>
          <p:cNvSpPr txBox="1"/>
          <p:nvPr/>
        </p:nvSpPr>
        <p:spPr>
          <a:xfrm>
            <a:off x="364204" y="3807783"/>
            <a:ext cx="8024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Южный</a:t>
            </a:r>
            <a:endParaRPr lang="ru-RU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1CF17C-BF79-FB22-BE55-11D90AF1E148}"/>
              </a:ext>
            </a:extLst>
          </p:cNvPr>
          <p:cNvSpPr txBox="1"/>
          <p:nvPr/>
        </p:nvSpPr>
        <p:spPr>
          <a:xfrm>
            <a:off x="336383" y="6532415"/>
            <a:ext cx="96882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Северный</a:t>
            </a:r>
            <a:endParaRPr lang="ru-RU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712751F6-FF08-8EA7-B2EF-31C9219F09D3}"/>
              </a:ext>
            </a:extLst>
          </p:cNvPr>
          <p:cNvSpPr/>
          <p:nvPr/>
        </p:nvSpPr>
        <p:spPr>
          <a:xfrm>
            <a:off x="7815428" y="1334123"/>
            <a:ext cx="3973031" cy="2090067"/>
          </a:xfrm>
          <a:prstGeom prst="roundRect">
            <a:avLst>
              <a:gd name="adj" fmla="val 4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D39CC0-2D40-ECAE-1C9C-BE16EF420AAF}"/>
              </a:ext>
            </a:extLst>
          </p:cNvPr>
          <p:cNvSpPr txBox="1"/>
          <p:nvPr/>
        </p:nvSpPr>
        <p:spPr>
          <a:xfrm>
            <a:off x="8246348" y="2909473"/>
            <a:ext cx="3472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Так ветра выглядят в «шпаргалках»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9B1753B-AE56-0B8F-6A24-37ECA94127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45759" y="1510643"/>
            <a:ext cx="3312368" cy="1222310"/>
          </a:xfrm>
          <a:prstGeom prst="rect">
            <a:avLst/>
          </a:prstGeom>
        </p:spPr>
      </p:pic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633F670E-146B-68B7-0906-E11AA6DC6093}"/>
              </a:ext>
            </a:extLst>
          </p:cNvPr>
          <p:cNvSpPr/>
          <p:nvPr/>
        </p:nvSpPr>
        <p:spPr>
          <a:xfrm>
            <a:off x="1412682" y="1334123"/>
            <a:ext cx="802432" cy="1046099"/>
          </a:xfrm>
          <a:prstGeom prst="roundRect">
            <a:avLst>
              <a:gd name="adj" fmla="val 4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B0BDAA31-DAA3-9828-6CC6-296B869BC444}"/>
              </a:ext>
            </a:extLst>
          </p:cNvPr>
          <p:cNvSpPr/>
          <p:nvPr/>
        </p:nvSpPr>
        <p:spPr>
          <a:xfrm>
            <a:off x="2462015" y="1334123"/>
            <a:ext cx="802432" cy="1046099"/>
          </a:xfrm>
          <a:prstGeom prst="roundRect">
            <a:avLst>
              <a:gd name="adj" fmla="val 4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906AD1A8-6ED4-FE6F-2CCF-9B43241723BF}"/>
              </a:ext>
            </a:extLst>
          </p:cNvPr>
          <p:cNvSpPr/>
          <p:nvPr/>
        </p:nvSpPr>
        <p:spPr>
          <a:xfrm>
            <a:off x="1412682" y="2697623"/>
            <a:ext cx="802432" cy="1046099"/>
          </a:xfrm>
          <a:prstGeom prst="roundRect">
            <a:avLst>
              <a:gd name="adj" fmla="val 4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C7547855-8F93-F2F6-EC59-E4FCE64DB11D}"/>
              </a:ext>
            </a:extLst>
          </p:cNvPr>
          <p:cNvSpPr/>
          <p:nvPr/>
        </p:nvSpPr>
        <p:spPr>
          <a:xfrm>
            <a:off x="2462015" y="2697623"/>
            <a:ext cx="802432" cy="1046099"/>
          </a:xfrm>
          <a:prstGeom prst="roundRect">
            <a:avLst>
              <a:gd name="adj" fmla="val 4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746BCF60-888F-7E06-D843-998D3F9FAD84}"/>
              </a:ext>
            </a:extLst>
          </p:cNvPr>
          <p:cNvSpPr/>
          <p:nvPr/>
        </p:nvSpPr>
        <p:spPr>
          <a:xfrm>
            <a:off x="1412682" y="4104692"/>
            <a:ext cx="802432" cy="1046099"/>
          </a:xfrm>
          <a:prstGeom prst="roundRect">
            <a:avLst>
              <a:gd name="adj" fmla="val 4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812CDE24-F08A-C11A-5F9B-FE702ACFDAF8}"/>
              </a:ext>
            </a:extLst>
          </p:cNvPr>
          <p:cNvSpPr/>
          <p:nvPr/>
        </p:nvSpPr>
        <p:spPr>
          <a:xfrm>
            <a:off x="2462015" y="4104692"/>
            <a:ext cx="802432" cy="1046099"/>
          </a:xfrm>
          <a:prstGeom prst="roundRect">
            <a:avLst>
              <a:gd name="adj" fmla="val 4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C9705175-6A5D-0E1B-5110-41F138DD224E}"/>
              </a:ext>
            </a:extLst>
          </p:cNvPr>
          <p:cNvSpPr/>
          <p:nvPr/>
        </p:nvSpPr>
        <p:spPr>
          <a:xfrm>
            <a:off x="1412682" y="5460869"/>
            <a:ext cx="802432" cy="1046099"/>
          </a:xfrm>
          <a:prstGeom prst="roundRect">
            <a:avLst>
              <a:gd name="adj" fmla="val 4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0C2F269D-FC28-D92D-EE0E-78CA4A45038E}"/>
              </a:ext>
            </a:extLst>
          </p:cNvPr>
          <p:cNvSpPr/>
          <p:nvPr/>
        </p:nvSpPr>
        <p:spPr>
          <a:xfrm>
            <a:off x="2462015" y="5460869"/>
            <a:ext cx="802432" cy="1046099"/>
          </a:xfrm>
          <a:prstGeom prst="roundRect">
            <a:avLst>
              <a:gd name="adj" fmla="val 4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DCCD1C5-9C7C-5142-EE8B-C1675D0E034B}"/>
              </a:ext>
            </a:extLst>
          </p:cNvPr>
          <p:cNvSpPr txBox="1"/>
          <p:nvPr/>
        </p:nvSpPr>
        <p:spPr>
          <a:xfrm>
            <a:off x="3559117" y="1416648"/>
            <a:ext cx="331288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Первое, что можно сделать для запоминания символов ветров, –  мысленно найти на иероглифе каждого ветра место, где можно вписать стрелку, указывающую в «привычном» нам для этого ветра направлении (то есть для восточного – направо, для южного – вниз и так далее).</a:t>
            </a:r>
            <a:endParaRPr lang="ru-RU" sz="1200" i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E45F402-7222-68F5-EB89-7C710963D9EE}"/>
              </a:ext>
            </a:extLst>
          </p:cNvPr>
          <p:cNvSpPr txBox="1"/>
          <p:nvPr/>
        </p:nvSpPr>
        <p:spPr>
          <a:xfrm>
            <a:off x="3511348" y="4119909"/>
            <a:ext cx="343275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можно </a:t>
            </a:r>
            <a:r>
              <a:rPr lang="ru-RU" sz="1200" i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сассоциировать</a:t>
            </a:r>
            <a:r>
              <a:rPr lang="ru-RU" sz="12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каждый иероглиф с каким-то образом. Наши варианты: Восточный ветер – танцовщица, Южный – вампир, Западный – Кит, Северный – замок…</a:t>
            </a:r>
            <a:endParaRPr lang="ru-RU" sz="1200" i="1" dirty="0">
              <a:solidFill>
                <a:srgbClr val="00B050"/>
              </a:solidFill>
            </a:endParaRPr>
          </a:p>
        </p:txBody>
      </p:sp>
      <p:pic>
        <p:nvPicPr>
          <p:cNvPr id="39" name="Рисунок 3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7F2E710-32A5-AC83-77B9-EE75D402452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5308" y="1231740"/>
            <a:ext cx="882897" cy="1148874"/>
          </a:xfrm>
          <a:prstGeom prst="rect">
            <a:avLst/>
          </a:prstGeom>
        </p:spPr>
      </p:pic>
      <p:pic>
        <p:nvPicPr>
          <p:cNvPr id="40" name="Рисунок 3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E490807-0185-E060-5D0B-AFA4578D1C2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9178" y="2667046"/>
            <a:ext cx="846603" cy="1124174"/>
          </a:xfrm>
          <a:prstGeom prst="rect">
            <a:avLst/>
          </a:prstGeom>
        </p:spPr>
      </p:pic>
      <p:pic>
        <p:nvPicPr>
          <p:cNvPr id="41" name="Рисунок 4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2FBA2AF-E528-B345-9599-4E24657AB5E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753" y="4085957"/>
            <a:ext cx="837659" cy="1087679"/>
          </a:xfrm>
          <a:prstGeom prst="rect">
            <a:avLst/>
          </a:prstGeom>
        </p:spPr>
      </p:pic>
      <p:pic>
        <p:nvPicPr>
          <p:cNvPr id="42" name="Рисунок 4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84D89C4-5DB3-FAD1-0C43-F0495DAF35A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620" y="5441215"/>
            <a:ext cx="881438" cy="1104278"/>
          </a:xfrm>
          <a:prstGeom prst="rect">
            <a:avLst/>
          </a:prstGeom>
        </p:spPr>
      </p:pic>
      <p:pic>
        <p:nvPicPr>
          <p:cNvPr id="5" name="Рисунок 4" descr="Изображение выглядит как силуэт&#10;&#10;Автоматически созданное описание">
            <a:extLst>
              <a:ext uri="{FF2B5EF4-FFF2-40B4-BE49-F238E27FC236}">
                <a16:creationId xmlns:a16="http://schemas.microsoft.com/office/drawing/2014/main" id="{A39141F0-EB51-EA43-B2D0-797BEB90E23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0924" y="5622819"/>
            <a:ext cx="656385" cy="738998"/>
          </a:xfrm>
          <a:prstGeom prst="rect">
            <a:avLst/>
          </a:prstGeom>
        </p:spPr>
      </p:pic>
      <p:pic>
        <p:nvPicPr>
          <p:cNvPr id="7" name="Рисунок 6" descr="Изображение выглядит как стрела&#10;&#10;Автоматически созданное описание">
            <a:extLst>
              <a:ext uri="{FF2B5EF4-FFF2-40B4-BE49-F238E27FC236}">
                <a16:creationId xmlns:a16="http://schemas.microsoft.com/office/drawing/2014/main" id="{CB17FBB9-3906-380C-D343-05FA0F7F62F3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8536" y="1378007"/>
            <a:ext cx="677804" cy="912088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78D9C5A-2173-6AF8-E863-EC3B7270779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1730" y="4383545"/>
            <a:ext cx="639953" cy="61485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C30C5FE-E6EA-00C2-CA15-381A3B97F080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8536" y="5632920"/>
            <a:ext cx="657503" cy="701996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5389F581-9083-7586-85F9-5426E68049B4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3977" y="2803698"/>
            <a:ext cx="565944" cy="895292"/>
          </a:xfrm>
          <a:prstGeom prst="rect">
            <a:avLst/>
          </a:prstGeom>
        </p:spPr>
      </p:pic>
      <p:pic>
        <p:nvPicPr>
          <p:cNvPr id="45" name="Рисунок 44" descr="Изображение выглядит как стрела&#10;&#10;Автоматически созданное описание">
            <a:extLst>
              <a:ext uri="{FF2B5EF4-FFF2-40B4-BE49-F238E27FC236}">
                <a16:creationId xmlns:a16="http://schemas.microsoft.com/office/drawing/2014/main" id="{7B25B943-96C2-2E7D-BDC6-D1651760F16F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5414" y="2832538"/>
            <a:ext cx="605512" cy="866452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B55DB1D6-3561-E12B-9F9A-0AB830FCFB7A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2928" y="4411413"/>
            <a:ext cx="688041" cy="563650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1D5923A4-5727-4DA2-3C78-83AACBF9F613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1140" y="1483019"/>
            <a:ext cx="692716" cy="71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11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1B164D60-C3D6-0A1B-5F7E-DB751845E892}"/>
              </a:ext>
            </a:extLst>
          </p:cNvPr>
          <p:cNvSpPr/>
          <p:nvPr/>
        </p:nvSpPr>
        <p:spPr>
          <a:xfrm>
            <a:off x="270486" y="303672"/>
            <a:ext cx="5262465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ВЕТРА (слайд 2 из 3)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1C5233-B640-BDAE-DB37-55043E59BE88}"/>
              </a:ext>
            </a:extLst>
          </p:cNvPr>
          <p:cNvSpPr txBox="1"/>
          <p:nvPr/>
        </p:nvSpPr>
        <p:spPr>
          <a:xfrm>
            <a:off x="6317511" y="1326963"/>
            <a:ext cx="39711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Здесь даны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тайлы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ветров во всех ракурсах.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77927B-1990-A253-6C46-4DFDED68E024}"/>
              </a:ext>
            </a:extLst>
          </p:cNvPr>
          <p:cNvSpPr txBox="1"/>
          <p:nvPr/>
        </p:nvSpPr>
        <p:spPr>
          <a:xfrm>
            <a:off x="6315629" y="2084146"/>
            <a:ext cx="58048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Иероглифы восточного и южного ветров изображаются также на индикаторе раунда. Обратите внимание на различие в шрифтах между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тайлами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и индикаторами: шрифты могут быть разными! </a:t>
            </a:r>
          </a:p>
        </p:txBody>
      </p:sp>
      <p:sp>
        <p:nvSpPr>
          <p:cNvPr id="31" name="Равнобедренный треугольник 30">
            <a:extLst>
              <a:ext uri="{FF2B5EF4-FFF2-40B4-BE49-F238E27FC236}">
                <a16:creationId xmlns:a16="http://schemas.microsoft.com/office/drawing/2014/main" id="{3ED6F15D-0155-4C99-2C02-400D77977708}"/>
              </a:ext>
            </a:extLst>
          </p:cNvPr>
          <p:cNvSpPr/>
          <p:nvPr/>
        </p:nvSpPr>
        <p:spPr>
          <a:xfrm rot="16200000">
            <a:off x="6061445" y="1454691"/>
            <a:ext cx="214604" cy="145494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Равнобедренный треугольник 31">
            <a:extLst>
              <a:ext uri="{FF2B5EF4-FFF2-40B4-BE49-F238E27FC236}">
                <a16:creationId xmlns:a16="http://schemas.microsoft.com/office/drawing/2014/main" id="{8FD896A2-F5A4-6436-25D9-773A22E1FC96}"/>
              </a:ext>
            </a:extLst>
          </p:cNvPr>
          <p:cNvSpPr/>
          <p:nvPr/>
        </p:nvSpPr>
        <p:spPr>
          <a:xfrm rot="10800000">
            <a:off x="6130502" y="2280199"/>
            <a:ext cx="185127" cy="18066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8E2760-09CC-04A8-703E-0E868961693E}"/>
              </a:ext>
            </a:extLst>
          </p:cNvPr>
          <p:cNvSpPr txBox="1"/>
          <p:nvPr/>
        </p:nvSpPr>
        <p:spPr>
          <a:xfrm>
            <a:off x="6315629" y="5065828"/>
            <a:ext cx="566487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Хорошо запомнить </a:t>
            </a:r>
            <a:r>
              <a:rPr lang="ru-RU" sz="1400" i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тайлы</a:t>
            </a:r>
            <a:r>
              <a:rPr lang="ru-RU" sz="14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ветров важно еще и потому, что в игре для вас часто будет иметь значения ветер вашего места (о правилах игры – подробнее в презентации к Занятию 1). Хорошо бы мгновенно реагировать на нужный </a:t>
            </a:r>
            <a:r>
              <a:rPr lang="ru-RU" sz="1400" i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тайл</a:t>
            </a:r>
            <a:r>
              <a:rPr lang="ru-RU" sz="14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когда вам удается взять его со стены. </a:t>
            </a:r>
          </a:p>
        </p:txBody>
      </p:sp>
      <p:pic>
        <p:nvPicPr>
          <p:cNvPr id="4" name="Рисунок 3" descr="Изображение выглядит как текст, знак&#10;&#10;Автоматически созданное описание">
            <a:extLst>
              <a:ext uri="{FF2B5EF4-FFF2-40B4-BE49-F238E27FC236}">
                <a16:creationId xmlns:a16="http://schemas.microsoft.com/office/drawing/2014/main" id="{06097C7A-24CB-ABB8-2B60-6C1FE85879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0628" y="2998048"/>
            <a:ext cx="2004446" cy="126928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581F5A-9AE0-40C8-FBB1-4E8012A1094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05316" y="2971146"/>
            <a:ext cx="1922048" cy="12692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FF4152-4EE9-DF82-21C2-56771DA73C80}"/>
              </a:ext>
            </a:extLst>
          </p:cNvPr>
          <p:cNvSpPr txBox="1"/>
          <p:nvPr/>
        </p:nvSpPr>
        <p:spPr>
          <a:xfrm>
            <a:off x="6559764" y="4327329"/>
            <a:ext cx="19302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ВОСТОК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FE3EDD-E05E-8CF1-5990-1EC28317CAA3}"/>
              </a:ext>
            </a:extLst>
          </p:cNvPr>
          <p:cNvSpPr txBox="1"/>
          <p:nvPr/>
        </p:nvSpPr>
        <p:spPr>
          <a:xfrm>
            <a:off x="9470631" y="4315984"/>
            <a:ext cx="19302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ЮГ</a:t>
            </a:r>
          </a:p>
        </p:txBody>
      </p:sp>
      <p:pic>
        <p:nvPicPr>
          <p:cNvPr id="25" name="Рисунок 2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A7C6EE6-9643-B133-B07A-5AB6C1C303D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239" y="1381305"/>
            <a:ext cx="726137" cy="944889"/>
          </a:xfrm>
          <a:prstGeom prst="rect">
            <a:avLst/>
          </a:prstGeom>
        </p:spPr>
      </p:pic>
      <p:pic>
        <p:nvPicPr>
          <p:cNvPr id="26" name="Рисунок 2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6963B9D-3983-81D7-BFE0-169986ADC5E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491437" y="1381304"/>
            <a:ext cx="726137" cy="944889"/>
          </a:xfrm>
          <a:prstGeom prst="rect">
            <a:avLst/>
          </a:prstGeom>
        </p:spPr>
      </p:pic>
      <p:pic>
        <p:nvPicPr>
          <p:cNvPr id="27" name="Рисунок 2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C29F033-EBBF-8E0A-F739-3F7CBED1ACB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693678" y="1362265"/>
            <a:ext cx="726137" cy="944889"/>
          </a:xfrm>
          <a:prstGeom prst="rect">
            <a:avLst/>
          </a:prstGeom>
        </p:spPr>
      </p:pic>
      <p:pic>
        <p:nvPicPr>
          <p:cNvPr id="37" name="Рисунок 3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FC738F6-C61C-D8D7-D095-9E96C8BA02C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005295" y="1371475"/>
            <a:ext cx="726137" cy="944889"/>
          </a:xfrm>
          <a:prstGeom prst="rect">
            <a:avLst/>
          </a:prstGeom>
        </p:spPr>
      </p:pic>
      <p:pic>
        <p:nvPicPr>
          <p:cNvPr id="38" name="Рисунок 3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2097872-B380-3866-D82B-B4201007983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145" y="2872644"/>
            <a:ext cx="683300" cy="907330"/>
          </a:xfrm>
          <a:prstGeom prst="rect">
            <a:avLst/>
          </a:prstGeom>
        </p:spPr>
      </p:pic>
      <p:pic>
        <p:nvPicPr>
          <p:cNvPr id="39" name="Рисунок 3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A643AF8-14D7-CB0E-96D8-382AE9786FB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34274" y="2863320"/>
            <a:ext cx="683300" cy="907330"/>
          </a:xfrm>
          <a:prstGeom prst="rect">
            <a:avLst/>
          </a:prstGeom>
        </p:spPr>
      </p:pic>
      <p:pic>
        <p:nvPicPr>
          <p:cNvPr id="40" name="Рисунок 3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4A2EC73-F69B-8D84-22D1-9A7F45741C5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715096" y="2859131"/>
            <a:ext cx="683300" cy="907330"/>
          </a:xfrm>
          <a:prstGeom prst="rect">
            <a:avLst/>
          </a:prstGeom>
        </p:spPr>
      </p:pic>
      <p:pic>
        <p:nvPicPr>
          <p:cNvPr id="41" name="Рисунок 4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DBF6E77-303C-DFA6-B44F-E394FB8F757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120141" y="2833503"/>
            <a:ext cx="683300" cy="907330"/>
          </a:xfrm>
          <a:prstGeom prst="rect">
            <a:avLst/>
          </a:prstGeom>
        </p:spPr>
      </p:pic>
      <p:pic>
        <p:nvPicPr>
          <p:cNvPr id="42" name="Рисунок 4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1149821-0DA6-50E1-F28F-3F58E0F6C83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725" y="4177576"/>
            <a:ext cx="704719" cy="915060"/>
          </a:xfrm>
          <a:prstGeom prst="rect">
            <a:avLst/>
          </a:prstGeom>
        </p:spPr>
      </p:pic>
      <p:pic>
        <p:nvPicPr>
          <p:cNvPr id="43" name="Рисунок 4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5D2D187-DAC0-D3E1-96E1-528670B0DF6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39340" y="4173590"/>
            <a:ext cx="704719" cy="915060"/>
          </a:xfrm>
          <a:prstGeom prst="rect">
            <a:avLst/>
          </a:prstGeom>
        </p:spPr>
      </p:pic>
      <p:pic>
        <p:nvPicPr>
          <p:cNvPr id="44" name="Рисунок 4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65F21B0-8EA7-F372-C4F4-D0B22D303F4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704387" y="4190390"/>
            <a:ext cx="704719" cy="915060"/>
          </a:xfrm>
          <a:prstGeom prst="rect">
            <a:avLst/>
          </a:prstGeom>
        </p:spPr>
      </p:pic>
      <p:pic>
        <p:nvPicPr>
          <p:cNvPr id="45" name="Рисунок 4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2264678-3AC0-CE58-2BD7-71A124B2FE4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142559" y="4162158"/>
            <a:ext cx="704719" cy="915060"/>
          </a:xfrm>
          <a:prstGeom prst="rect">
            <a:avLst/>
          </a:prstGeom>
        </p:spPr>
      </p:pic>
      <p:pic>
        <p:nvPicPr>
          <p:cNvPr id="46" name="Рисунок 4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EDA870E-237F-617B-514F-BF1596082C1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607" y="5537484"/>
            <a:ext cx="722159" cy="904731"/>
          </a:xfrm>
          <a:prstGeom prst="rect">
            <a:avLst/>
          </a:prstGeom>
        </p:spPr>
      </p:pic>
      <p:pic>
        <p:nvPicPr>
          <p:cNvPr id="47" name="Рисунок 4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4D9E250-F187-FEFC-A858-1590AF04588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14844" y="5517186"/>
            <a:ext cx="722159" cy="904731"/>
          </a:xfrm>
          <a:prstGeom prst="rect">
            <a:avLst/>
          </a:prstGeom>
        </p:spPr>
      </p:pic>
      <p:pic>
        <p:nvPicPr>
          <p:cNvPr id="48" name="Рисунок 4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60BD7B9-53B3-71FD-F6A8-3449E432C3A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715746" y="5451543"/>
            <a:ext cx="722159" cy="904731"/>
          </a:xfrm>
          <a:prstGeom prst="rect">
            <a:avLst/>
          </a:prstGeom>
        </p:spPr>
      </p:pic>
      <p:pic>
        <p:nvPicPr>
          <p:cNvPr id="49" name="Рисунок 4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F5E3F77-37F0-2D91-2A12-5C2471B6703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146125" y="5421934"/>
            <a:ext cx="722159" cy="90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936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91DA4539-7FA2-C844-00F1-F31ACC97E3A3}"/>
              </a:ext>
            </a:extLst>
          </p:cNvPr>
          <p:cNvSpPr/>
          <p:nvPr/>
        </p:nvSpPr>
        <p:spPr>
          <a:xfrm>
            <a:off x="251927" y="298579"/>
            <a:ext cx="5262465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СОДЕРЖАНИЕ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988D71-9821-1CBC-090C-E7413D200ECE}"/>
              </a:ext>
            </a:extLst>
          </p:cNvPr>
          <p:cNvSpPr txBox="1"/>
          <p:nvPr/>
        </p:nvSpPr>
        <p:spPr>
          <a:xfrm>
            <a:off x="586663" y="2176072"/>
            <a:ext cx="61313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rgbClr val="C00000"/>
                </a:solidFill>
                <a:latin typeface="Arial" panose="020B0604020202020204" pitchFamily="34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Все </a:t>
            </a:r>
            <a:r>
              <a:rPr lang="ru-RU" sz="2400" dirty="0" err="1">
                <a:solidFill>
                  <a:srgbClr val="C00000"/>
                </a:solidFill>
                <a:latin typeface="Arial" panose="020B0604020202020204" pitchFamily="34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тайлы</a:t>
            </a:r>
            <a:r>
              <a:rPr lang="ru-RU" sz="2400" dirty="0">
                <a:solidFill>
                  <a:srgbClr val="C00000"/>
                </a:solidFill>
                <a:latin typeface="Arial" panose="020B0604020202020204" pitchFamily="34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…………………………...3</a:t>
            </a:r>
            <a:endParaRPr lang="ru-RU" sz="2400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rgbClr val="C00000"/>
                </a:solidFill>
                <a:latin typeface="Arial" panose="020B0604020202020204" pitchFamily="34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Советы по запоминанию………….4</a:t>
            </a:r>
            <a:endParaRPr lang="ru-RU" sz="2400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rgbClr val="C00000"/>
                </a:solidFill>
                <a:latin typeface="Arial" panose="020B0604020202020204" pitchFamily="34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Масть </a:t>
            </a:r>
            <a:r>
              <a:rPr lang="ru-RU" sz="2400" dirty="0" err="1">
                <a:solidFill>
                  <a:srgbClr val="C00000"/>
                </a:solidFill>
                <a:latin typeface="Arial" panose="020B0604020202020204" pitchFamily="34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пин</a:t>
            </a:r>
            <a:r>
              <a:rPr lang="ru-RU" sz="2400" dirty="0">
                <a:solidFill>
                  <a:srgbClr val="C00000"/>
                </a:solidFill>
                <a:latin typeface="Arial" panose="020B0604020202020204" pitchFamily="34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…………………………..7</a:t>
            </a:r>
            <a:endParaRPr lang="ru-RU" sz="2400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400" b="0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Масть со……………………………..9</a:t>
            </a:r>
            <a:endParaRPr lang="ru-RU" sz="2400" b="0" i="0" u="none" strike="noStrike" baseline="0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rgbClr val="C00000"/>
                </a:solidFill>
                <a:latin typeface="Arial" panose="020B0604020202020204" pitchFamily="34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Масть ман…………………………..11</a:t>
            </a:r>
            <a:endParaRPr lang="ru-RU" sz="2400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400" b="0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Драконы…………………………….15</a:t>
            </a:r>
            <a:endParaRPr lang="ru-RU" sz="2400" b="0" i="0" u="none" strike="noStrike" baseline="0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rgbClr val="C00000"/>
                </a:solidFill>
                <a:latin typeface="Arial" panose="020B0604020202020204" pitchFamily="34" charset="0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Ветра………………………………..17</a:t>
            </a:r>
            <a:endParaRPr lang="ru-RU" sz="2400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rgbClr val="C00000"/>
                </a:solidFill>
                <a:latin typeface="Arial" panose="020B0604020202020204" pitchFamily="34" charset="0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Примеры книг по мнемотехнике..21</a:t>
            </a:r>
            <a:endParaRPr lang="ru-RU" sz="2400" b="0" i="0" u="none" strike="noStrike" baseline="0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sz="2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ru-RU" sz="2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2021A-7EC1-82F5-D8A5-E1B010B50718}"/>
              </a:ext>
            </a:extLst>
          </p:cNvPr>
          <p:cNvSpPr txBox="1"/>
          <p:nvPr/>
        </p:nvSpPr>
        <p:spPr>
          <a:xfrm>
            <a:off x="567591" y="1339609"/>
            <a:ext cx="110568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000000"/>
                </a:solidFill>
                <a:latin typeface="Arial" panose="020B0604020202020204" pitchFamily="34" charset="0"/>
              </a:rPr>
              <a:t>Содержание интерактивно, можно кликать на нужные разделы (при нажатии 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Ctrl)</a:t>
            </a:r>
            <a:r>
              <a:rPr lang="ru-RU" sz="14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endParaRPr lang="ru-RU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D4121998-ABDD-2C91-1F6C-B54204875F19}"/>
              </a:ext>
            </a:extLst>
          </p:cNvPr>
          <p:cNvSpPr/>
          <p:nvPr/>
        </p:nvSpPr>
        <p:spPr>
          <a:xfrm>
            <a:off x="6625351" y="2092095"/>
            <a:ext cx="5066522" cy="3163079"/>
          </a:xfrm>
          <a:prstGeom prst="roundRect">
            <a:avLst>
              <a:gd name="adj" fmla="val 4120"/>
            </a:avLst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520897-EA9D-FFE1-6855-98C6DFDC3A2C}"/>
              </a:ext>
            </a:extLst>
          </p:cNvPr>
          <p:cNvSpPr txBox="1"/>
          <p:nvPr/>
        </p:nvSpPr>
        <p:spPr>
          <a:xfrm>
            <a:off x="8193500" y="2330157"/>
            <a:ext cx="19302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ДИСКЛЕЙМЕР: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D2173A-158C-EA79-45B6-B8F880057F5C}"/>
              </a:ext>
            </a:extLst>
          </p:cNvPr>
          <p:cNvSpPr txBox="1"/>
          <p:nvPr/>
        </p:nvSpPr>
        <p:spPr>
          <a:xfrm>
            <a:off x="6734757" y="2650374"/>
            <a:ext cx="487991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ru-RU" sz="1400" dirty="0">
                <a:solidFill>
                  <a:srgbClr val="000000"/>
                </a:solidFill>
                <a:latin typeface="Arial" panose="020B0604020202020204" pitchFamily="34" charset="0"/>
              </a:rPr>
              <a:t>Не у всех запоминание </a:t>
            </a:r>
            <a:r>
              <a:rPr lang="ru-RU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тайлов</a:t>
            </a:r>
            <a:r>
              <a:rPr lang="ru-RU" sz="1400" dirty="0">
                <a:solidFill>
                  <a:srgbClr val="000000"/>
                </a:solidFill>
                <a:latin typeface="Arial" panose="020B0604020202020204" pitchFamily="34" charset="0"/>
              </a:rPr>
              <a:t> вызывает трудности. Возможно, вам и не понадобится эта презентация –вы можете запомнить </a:t>
            </a:r>
            <a:r>
              <a:rPr lang="ru-RU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тайлы</a:t>
            </a:r>
            <a:r>
              <a:rPr lang="ru-RU" sz="1400" dirty="0">
                <a:solidFill>
                  <a:srgbClr val="000000"/>
                </a:solidFill>
                <a:latin typeface="Arial" panose="020B0604020202020204" pitchFamily="34" charset="0"/>
              </a:rPr>
              <a:t> к первому занятию любым удобным вам способом (например, по «шпаргалкам»).</a:t>
            </a:r>
          </a:p>
          <a:p>
            <a:pPr marL="342900" indent="-342900">
              <a:buAutoNum type="arabicPeriod"/>
            </a:pPr>
            <a:endParaRPr lang="ru-RU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ru-RU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На онлайн-курсе вы учитесь играть в </a:t>
            </a:r>
            <a:r>
              <a:rPr lang="ru-RU" sz="1400" dirty="0">
                <a:solidFill>
                  <a:srgbClr val="000000"/>
                </a:solidFill>
                <a:latin typeface="Arial" panose="020B0604020202020204" pitchFamily="34" charset="0"/>
              </a:rPr>
              <a:t>онлайн- маджонг. Но мы хотели бы как можно больше рассказать вам и об исконной настольной игре. Поэтому на примерах и иллюстрациях часто показан «офлайн-набор».</a:t>
            </a:r>
            <a:endParaRPr lang="ru-RU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211BD33C-0343-D8A8-B6CA-A7892B3AAAD5}"/>
              </a:ext>
            </a:extLst>
          </p:cNvPr>
          <p:cNvSpPr/>
          <p:nvPr/>
        </p:nvSpPr>
        <p:spPr>
          <a:xfrm>
            <a:off x="577333" y="2092095"/>
            <a:ext cx="5683508" cy="3163079"/>
          </a:xfrm>
          <a:prstGeom prst="roundRect">
            <a:avLst>
              <a:gd name="adj" fmla="val 4120"/>
            </a:avLst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6788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301663FE-E0F2-5419-A94A-21D229B6E9BD}"/>
              </a:ext>
            </a:extLst>
          </p:cNvPr>
          <p:cNvSpPr/>
          <p:nvPr/>
        </p:nvSpPr>
        <p:spPr>
          <a:xfrm>
            <a:off x="270486" y="303672"/>
            <a:ext cx="5262465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ВЕТРА (слайд 3 из 3)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7D4C85C-43F4-37C1-9491-98E7A442F9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284" y="1919442"/>
            <a:ext cx="4706867" cy="41894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0D7346-8DE4-8262-F0CB-576EF9CD263C}"/>
              </a:ext>
            </a:extLst>
          </p:cNvPr>
          <p:cNvSpPr txBox="1"/>
          <p:nvPr/>
        </p:nvSpPr>
        <p:spPr>
          <a:xfrm>
            <a:off x="5858938" y="959530"/>
            <a:ext cx="540780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Расположение ветров места (обратите внимание на различия в шрифтах на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тайлах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и на схеме). Порядок ветров: Восток – Юг – Запад – Север. Положение восточного ветра за столом может быть различным (сравните схему стола и розу ветров справа).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Равнобедренный треугольник 8">
            <a:extLst>
              <a:ext uri="{FF2B5EF4-FFF2-40B4-BE49-F238E27FC236}">
                <a16:creationId xmlns:a16="http://schemas.microsoft.com/office/drawing/2014/main" id="{F092B970-49D4-C343-32DB-A33FF5BB670A}"/>
              </a:ext>
            </a:extLst>
          </p:cNvPr>
          <p:cNvSpPr/>
          <p:nvPr/>
        </p:nvSpPr>
        <p:spPr>
          <a:xfrm rot="16200000">
            <a:off x="5678889" y="1501344"/>
            <a:ext cx="214604" cy="145494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000762-FD92-3D46-2E69-BE81BDBB5AD3}"/>
              </a:ext>
            </a:extLst>
          </p:cNvPr>
          <p:cNvSpPr txBox="1"/>
          <p:nvPr/>
        </p:nvSpPr>
        <p:spPr>
          <a:xfrm>
            <a:off x="3175316" y="6374188"/>
            <a:ext cx="12185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Восточный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B6AACC-AEEE-8612-5EEE-23FC30936B32}"/>
              </a:ext>
            </a:extLst>
          </p:cNvPr>
          <p:cNvSpPr txBox="1"/>
          <p:nvPr/>
        </p:nvSpPr>
        <p:spPr>
          <a:xfrm>
            <a:off x="4823448" y="4390676"/>
            <a:ext cx="12185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Южный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E85DE1-5CFB-DCB8-1356-858D049F687C}"/>
              </a:ext>
            </a:extLst>
          </p:cNvPr>
          <p:cNvSpPr txBox="1"/>
          <p:nvPr/>
        </p:nvSpPr>
        <p:spPr>
          <a:xfrm>
            <a:off x="1375396" y="1432813"/>
            <a:ext cx="12185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Западный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507E9A-B4AF-75D8-792A-5E2BE01583CD}"/>
              </a:ext>
            </a:extLst>
          </p:cNvPr>
          <p:cNvSpPr txBox="1"/>
          <p:nvPr/>
        </p:nvSpPr>
        <p:spPr>
          <a:xfrm>
            <a:off x="0" y="3313482"/>
            <a:ext cx="12185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Северный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CB5D7D1B-417D-0411-F9C1-379DA04D1A63}"/>
              </a:ext>
            </a:extLst>
          </p:cNvPr>
          <p:cNvSpPr/>
          <p:nvPr/>
        </p:nvSpPr>
        <p:spPr>
          <a:xfrm>
            <a:off x="1516329" y="2637902"/>
            <a:ext cx="2669736" cy="26898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BA45C1A-EF1A-E02A-A5A5-2F88726C061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44245" y="1240753"/>
            <a:ext cx="613903" cy="797138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EB7CA4A-0F2D-CB6D-73C7-90110C1FA10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79211" y="5979064"/>
            <a:ext cx="547589" cy="712553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FD05884-364A-EF57-9CD6-A5AE6F0D572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3826" y="3654934"/>
            <a:ext cx="541064" cy="718459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0A018CC-00DB-8D53-35BB-70AAEAAAF41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151" y="3684441"/>
            <a:ext cx="568762" cy="71255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3F2F0EA-97B7-B4BF-D34E-C8E251539AD7}"/>
              </a:ext>
            </a:extLst>
          </p:cNvPr>
          <p:cNvSpPr txBox="1"/>
          <p:nvPr/>
        </p:nvSpPr>
        <p:spPr>
          <a:xfrm>
            <a:off x="6280725" y="6109055"/>
            <a:ext cx="19302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«ГЛОБУС ЗЕМНОЙ»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787751-2233-849A-8032-6669A025D7EE}"/>
              </a:ext>
            </a:extLst>
          </p:cNvPr>
          <p:cNvSpPr txBox="1"/>
          <p:nvPr/>
        </p:nvSpPr>
        <p:spPr>
          <a:xfrm>
            <a:off x="8696503" y="6099063"/>
            <a:ext cx="22552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«ГЛОБУС НЕБЕСНЫЙ»</a:t>
            </a:r>
          </a:p>
        </p:txBody>
      </p:sp>
      <p:pic>
        <p:nvPicPr>
          <p:cNvPr id="23" name="Picture 2" descr="⬇ Скачать картинки Роза ветров, стоковые фото Роза ветров в хорошем  качестве | Depositphotos">
            <a:extLst>
              <a:ext uri="{FF2B5EF4-FFF2-40B4-BE49-F238E27FC236}">
                <a16:creationId xmlns:a16="http://schemas.microsoft.com/office/drawing/2014/main" id="{56F2D8CA-A4E7-7E41-F3ED-B61760DF2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59715" y="3874812"/>
            <a:ext cx="2283847" cy="205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⬇ Скачать картинки Роза ветров, стоковые фото Роза ветров в хорошем  качестве | Depositphotos">
            <a:extLst>
              <a:ext uri="{FF2B5EF4-FFF2-40B4-BE49-F238E27FC236}">
                <a16:creationId xmlns:a16="http://schemas.microsoft.com/office/drawing/2014/main" id="{9D66EA4C-79B1-430D-02FC-CEB314C18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96503" y="3874812"/>
            <a:ext cx="2283847" cy="205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C0FAAD7-A097-5024-3DBC-C61A192136D3}"/>
              </a:ext>
            </a:extLst>
          </p:cNvPr>
          <p:cNvSpPr txBox="1"/>
          <p:nvPr/>
        </p:nvSpPr>
        <p:spPr>
          <a:xfrm>
            <a:off x="7092679" y="3725731"/>
            <a:ext cx="41791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С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D9A652-00AF-0C38-8329-961F4540FE59}"/>
              </a:ext>
            </a:extLst>
          </p:cNvPr>
          <p:cNvSpPr txBox="1"/>
          <p:nvPr/>
        </p:nvSpPr>
        <p:spPr>
          <a:xfrm>
            <a:off x="7092679" y="5585835"/>
            <a:ext cx="41791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rgbClr val="C00000"/>
                </a:solidFill>
              </a:rPr>
              <a:t>Ю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54B2F1-C0DF-A28C-A45F-420349523009}"/>
              </a:ext>
            </a:extLst>
          </p:cNvPr>
          <p:cNvSpPr txBox="1"/>
          <p:nvPr/>
        </p:nvSpPr>
        <p:spPr>
          <a:xfrm>
            <a:off x="6280725" y="4601882"/>
            <a:ext cx="41791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З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EA3C5B-40D0-E6AB-77FA-87030D8CA147}"/>
              </a:ext>
            </a:extLst>
          </p:cNvPr>
          <p:cNvSpPr txBox="1"/>
          <p:nvPr/>
        </p:nvSpPr>
        <p:spPr>
          <a:xfrm>
            <a:off x="7935872" y="4599320"/>
            <a:ext cx="41791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В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E73C305-3FD6-7A61-1688-9FE496754DA3}"/>
              </a:ext>
            </a:extLst>
          </p:cNvPr>
          <p:cNvSpPr txBox="1"/>
          <p:nvPr/>
        </p:nvSpPr>
        <p:spPr>
          <a:xfrm>
            <a:off x="8739036" y="4599320"/>
            <a:ext cx="41791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З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F20163-BC9F-0486-DF59-6A8697299C77}"/>
              </a:ext>
            </a:extLst>
          </p:cNvPr>
          <p:cNvSpPr txBox="1"/>
          <p:nvPr/>
        </p:nvSpPr>
        <p:spPr>
          <a:xfrm>
            <a:off x="10518416" y="4593354"/>
            <a:ext cx="41791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В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3990952-0D7B-2574-185B-AD838CD1E05A}"/>
              </a:ext>
            </a:extLst>
          </p:cNvPr>
          <p:cNvSpPr txBox="1"/>
          <p:nvPr/>
        </p:nvSpPr>
        <p:spPr>
          <a:xfrm>
            <a:off x="9629467" y="5565212"/>
            <a:ext cx="41791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С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FD218C2-CE29-8FE5-31D8-06FDD2F478F7}"/>
              </a:ext>
            </a:extLst>
          </p:cNvPr>
          <p:cNvSpPr txBox="1"/>
          <p:nvPr/>
        </p:nvSpPr>
        <p:spPr>
          <a:xfrm>
            <a:off x="9629467" y="3716654"/>
            <a:ext cx="41791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rgbClr val="C00000"/>
                </a:solidFill>
              </a:rPr>
              <a:t>Ю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AA5A1D4-60AE-5E02-B93B-56EE64001956}"/>
              </a:ext>
            </a:extLst>
          </p:cNvPr>
          <p:cNvSpPr txBox="1"/>
          <p:nvPr/>
        </p:nvSpPr>
        <p:spPr>
          <a:xfrm>
            <a:off x="5827274" y="2592843"/>
            <a:ext cx="540780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 маджонге действует </a:t>
            </a: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«небесный глобус»: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стороны света </a:t>
            </a:r>
          </a:p>
          <a:p>
            <a:pPr algn="ctr"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не соответствуют привычной нам розе ветров, </a:t>
            </a:r>
          </a:p>
          <a:p>
            <a:pPr algn="ctr"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север и юг меняются местами.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Прямоугольник: скругленные углы 46">
            <a:extLst>
              <a:ext uri="{FF2B5EF4-FFF2-40B4-BE49-F238E27FC236}">
                <a16:creationId xmlns:a16="http://schemas.microsoft.com/office/drawing/2014/main" id="{B4A78A50-135A-E834-1252-C03D06778C86}"/>
              </a:ext>
            </a:extLst>
          </p:cNvPr>
          <p:cNvSpPr/>
          <p:nvPr/>
        </p:nvSpPr>
        <p:spPr>
          <a:xfrm>
            <a:off x="5985528" y="2353167"/>
            <a:ext cx="5153890" cy="4189445"/>
          </a:xfrm>
          <a:prstGeom prst="roundRect">
            <a:avLst>
              <a:gd name="adj" fmla="val 4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4B6DCA2-1A14-B172-2D06-8A2979826B5F}"/>
              </a:ext>
            </a:extLst>
          </p:cNvPr>
          <p:cNvSpPr txBox="1"/>
          <p:nvPr/>
        </p:nvSpPr>
        <p:spPr>
          <a:xfrm>
            <a:off x="2474794" y="5997527"/>
            <a:ext cx="7312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Юг</a:t>
            </a:r>
            <a:endParaRPr lang="ru-RU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891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2842B6-7CE3-9E26-EB69-50DE7F4B2D67}"/>
              </a:ext>
            </a:extLst>
          </p:cNvPr>
          <p:cNvSpPr txBox="1"/>
          <p:nvPr/>
        </p:nvSpPr>
        <p:spPr>
          <a:xfrm>
            <a:off x="3047223" y="2572530"/>
            <a:ext cx="609755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C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https://lifehacker.ru/10-memory-improvement-books/</a:t>
            </a:r>
            <a:endParaRPr lang="ru-RU" dirty="0">
              <a:solidFill>
                <a:srgbClr val="C00000"/>
              </a:solidFill>
            </a:endParaRPr>
          </a:p>
          <a:p>
            <a:endParaRPr lang="ru-RU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https://www.ozon.ru/product/razvitie-pamyati-po-metodikam-spetssluzhb-bukin-denis-225229604/?sh=K_pWpR115g</a:t>
            </a:r>
            <a:endParaRPr lang="ru-RU" dirty="0">
              <a:solidFill>
                <a:srgbClr val="C00000"/>
              </a:solidFill>
            </a:endParaRPr>
          </a:p>
          <a:p>
            <a:endParaRPr lang="ru-RU" dirty="0">
              <a:solidFill>
                <a:srgbClr val="C00000"/>
              </a:solidFill>
            </a:endParaRPr>
          </a:p>
          <a:p>
            <a:endParaRPr lang="ru-RU" dirty="0">
              <a:solidFill>
                <a:srgbClr val="C00000"/>
              </a:solidFill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A327C457-DAD4-6F03-52E5-62E7CD343EF2}"/>
              </a:ext>
            </a:extLst>
          </p:cNvPr>
          <p:cNvSpPr/>
          <p:nvPr/>
        </p:nvSpPr>
        <p:spPr>
          <a:xfrm>
            <a:off x="270486" y="303672"/>
            <a:ext cx="8304347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ПРИМЕРЫ КНИГ ПО МНЕМОТЕХНИКЕ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F86C1-AFD1-1365-EB72-797D8F12E399}"/>
              </a:ext>
            </a:extLst>
          </p:cNvPr>
          <p:cNvSpPr txBox="1"/>
          <p:nvPr/>
        </p:nvSpPr>
        <p:spPr>
          <a:xfrm>
            <a:off x="669471" y="1424129"/>
            <a:ext cx="111990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Навыки запоминания пригодятся в любой сфере жизни. Если вас заинтересовала тема мнемотехник и развития памяти – об этом написано много книг: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1B040E-822F-25DA-9EEB-108A36E52FF7}"/>
              </a:ext>
            </a:extLst>
          </p:cNvPr>
          <p:cNvSpPr txBox="1"/>
          <p:nvPr/>
        </p:nvSpPr>
        <p:spPr>
          <a:xfrm>
            <a:off x="669471" y="5433871"/>
            <a:ext cx="111990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000000"/>
                </a:solidFill>
                <a:latin typeface="Arial" panose="020B0604020202020204" pitchFamily="34" charset="0"/>
              </a:rPr>
              <a:t>В маджонге, кроме </a:t>
            </a:r>
            <a:r>
              <a:rPr lang="ru-RU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тайлов</a:t>
            </a:r>
            <a:r>
              <a:rPr lang="ru-RU" sz="1400" dirty="0">
                <a:solidFill>
                  <a:srgbClr val="000000"/>
                </a:solidFill>
                <a:latin typeface="Arial" panose="020B0604020202020204" pitchFamily="34" charset="0"/>
              </a:rPr>
              <a:t>, запоминать придется еще многое (например, систему яку, систему подсчета очков и другие моменты). Поэтому сейчас самое время проанализировать и потренировать свои навыки запоминания. Желаем успеха! </a:t>
            </a:r>
            <a:endParaRPr lang="ru-RU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B42132-1788-2A88-6673-4D82CD3FB830}"/>
              </a:ext>
            </a:extLst>
          </p:cNvPr>
          <p:cNvSpPr txBox="1"/>
          <p:nvPr/>
        </p:nvSpPr>
        <p:spPr>
          <a:xfrm>
            <a:off x="3047223" y="4142190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u="sng" dirty="0">
                <a:solidFill>
                  <a:srgbClr val="C00000"/>
                </a:solidFill>
              </a:rPr>
              <a:t>https://www.marxists.org/russkij/luria/1939/malenikia.htm</a:t>
            </a:r>
          </a:p>
        </p:txBody>
      </p:sp>
    </p:spTree>
    <p:extLst>
      <p:ext uri="{BB962C8B-B14F-4D97-AF65-F5344CB8AC3E}">
        <p14:creationId xmlns:p14="http://schemas.microsoft.com/office/powerpoint/2010/main" val="974194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784E34C1-6409-0580-3EB9-966CAAFE1354}"/>
              </a:ext>
            </a:extLst>
          </p:cNvPr>
          <p:cNvSpPr/>
          <p:nvPr/>
        </p:nvSpPr>
        <p:spPr>
          <a:xfrm>
            <a:off x="270486" y="303672"/>
            <a:ext cx="5262465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ВСЕ ТАЙЛЫ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DDCE24-58BA-1C38-C329-93BC5B6D029B}"/>
              </a:ext>
            </a:extLst>
          </p:cNvPr>
          <p:cNvSpPr txBox="1"/>
          <p:nvPr/>
        </p:nvSpPr>
        <p:spPr>
          <a:xfrm>
            <a:off x="175096" y="1281838"/>
            <a:ext cx="117753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Так выглядят все </a:t>
            </a:r>
            <a:r>
              <a:rPr lang="ru-RU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тайлы</a:t>
            </a: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 (кости для игры). Каждый из них встречается в наборе </a:t>
            </a: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 4 раза, </a:t>
            </a: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так что всего их 136. </a:t>
            </a:r>
          </a:p>
        </p:txBody>
      </p:sp>
      <p:pic>
        <p:nvPicPr>
          <p:cNvPr id="16" name="Рисунок 1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135ED5D-2583-3A8D-502B-EBB07B9386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7428" y="1912263"/>
            <a:ext cx="754173" cy="961835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905D014-C09D-C20A-257B-BDD8927234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8158" y="1948507"/>
            <a:ext cx="734625" cy="965753"/>
          </a:xfrm>
          <a:prstGeom prst="rect">
            <a:avLst/>
          </a:prstGeom>
        </p:spPr>
      </p:pic>
      <p:pic>
        <p:nvPicPr>
          <p:cNvPr id="18" name="Рисунок 1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108B24C-A3BF-2416-F905-C0737570551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3788" y="1929985"/>
            <a:ext cx="741370" cy="977303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F89B273-7E22-25B8-80E6-86BDA8A6FC0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0177" y="1927645"/>
            <a:ext cx="754306" cy="946453"/>
          </a:xfrm>
          <a:prstGeom prst="rect">
            <a:avLst/>
          </a:prstGeom>
        </p:spPr>
      </p:pic>
      <p:pic>
        <p:nvPicPr>
          <p:cNvPr id="20" name="Рисунок 1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8D18229-97DC-86F0-DC9A-2F16593CAF2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63385" y="1916103"/>
            <a:ext cx="753149" cy="969536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2964767-E9DE-EB2C-38D6-2BB91706A7B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35436" y="1912589"/>
            <a:ext cx="721147" cy="976563"/>
          </a:xfrm>
          <a:prstGeom prst="rect">
            <a:avLst/>
          </a:prstGeom>
        </p:spPr>
      </p:pic>
      <p:pic>
        <p:nvPicPr>
          <p:cNvPr id="22" name="Рисунок 2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8429CCE-4E3F-D716-7126-C39094FC7FD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67382" y="1902515"/>
            <a:ext cx="736934" cy="991321"/>
          </a:xfrm>
          <a:prstGeom prst="rect">
            <a:avLst/>
          </a:prstGeom>
        </p:spPr>
      </p:pic>
      <p:pic>
        <p:nvPicPr>
          <p:cNvPr id="23" name="Рисунок 2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572E560-ABE9-87B7-930E-EFA6F7598DA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98993" y="1912263"/>
            <a:ext cx="771301" cy="946452"/>
          </a:xfrm>
          <a:prstGeom prst="rect">
            <a:avLst/>
          </a:prstGeom>
        </p:spPr>
      </p:pic>
      <p:pic>
        <p:nvPicPr>
          <p:cNvPr id="24" name="Рисунок 2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AC03E2E-770D-C6EA-3C58-319CA76B993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97491" y="1903215"/>
            <a:ext cx="732773" cy="946452"/>
          </a:xfrm>
          <a:prstGeom prst="rect">
            <a:avLst/>
          </a:prstGeom>
        </p:spPr>
      </p:pic>
      <p:pic>
        <p:nvPicPr>
          <p:cNvPr id="25" name="Рисунок 24" descr="Изображение выглядит как текст, фарфор&#10;&#10;Автоматически созданное описание">
            <a:extLst>
              <a:ext uri="{FF2B5EF4-FFF2-40B4-BE49-F238E27FC236}">
                <a16:creationId xmlns:a16="http://schemas.microsoft.com/office/drawing/2014/main" id="{B644B446-0102-FF3C-3FB6-E78F7715896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2843" y="3147022"/>
            <a:ext cx="704098" cy="930399"/>
          </a:xfrm>
          <a:prstGeom prst="rect">
            <a:avLst/>
          </a:prstGeom>
        </p:spPr>
      </p:pic>
      <p:pic>
        <p:nvPicPr>
          <p:cNvPr id="26" name="Рисунок 2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907428B-6C54-A471-1D7F-E787916F34E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0708" y="3147022"/>
            <a:ext cx="722369" cy="961835"/>
          </a:xfrm>
          <a:prstGeom prst="rect">
            <a:avLst/>
          </a:prstGeom>
        </p:spPr>
      </p:pic>
      <p:pic>
        <p:nvPicPr>
          <p:cNvPr id="27" name="Рисунок 2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91C8F5B-8887-7F88-9CD4-DE92B5FDE845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0529" y="3147022"/>
            <a:ext cx="687247" cy="921305"/>
          </a:xfrm>
          <a:prstGeom prst="rect">
            <a:avLst/>
          </a:prstGeom>
        </p:spPr>
      </p:pic>
      <p:pic>
        <p:nvPicPr>
          <p:cNvPr id="28" name="Рисунок 27" descr="Изображение выглядит как текст, ночное небо&#10;&#10;Автоматически созданное описание">
            <a:extLst>
              <a:ext uri="{FF2B5EF4-FFF2-40B4-BE49-F238E27FC236}">
                <a16:creationId xmlns:a16="http://schemas.microsoft.com/office/drawing/2014/main" id="{6296C5E2-2956-1184-2BDD-413FB0D0A2CB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3418138" y="3155770"/>
            <a:ext cx="742895" cy="969536"/>
          </a:xfrm>
          <a:prstGeom prst="rect">
            <a:avLst/>
          </a:prstGeom>
        </p:spPr>
      </p:pic>
      <p:pic>
        <p:nvPicPr>
          <p:cNvPr id="29" name="Рисунок 2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D518D6B-423C-C302-5F76-7A76D670EB43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4269742" y="3173585"/>
            <a:ext cx="720072" cy="911510"/>
          </a:xfrm>
          <a:prstGeom prst="rect">
            <a:avLst/>
          </a:prstGeom>
        </p:spPr>
      </p:pic>
      <p:pic>
        <p:nvPicPr>
          <p:cNvPr id="30" name="Рисунок 2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CF57830-D587-68B5-0409-0671EEC57E7F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3788" y="3138637"/>
            <a:ext cx="687248" cy="938073"/>
          </a:xfrm>
          <a:prstGeom prst="rect">
            <a:avLst/>
          </a:prstGeom>
        </p:spPr>
      </p:pic>
      <p:pic>
        <p:nvPicPr>
          <p:cNvPr id="31" name="Рисунок 3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8F3BA5F-76A1-40E0-2AD9-D11934E36F77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0712" y="3138637"/>
            <a:ext cx="687245" cy="893738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09B4F967-6F79-0616-C212-D667A613C2FB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3170" y="3094321"/>
            <a:ext cx="709288" cy="938054"/>
          </a:xfrm>
          <a:prstGeom prst="rect">
            <a:avLst/>
          </a:prstGeom>
        </p:spPr>
      </p:pic>
      <p:pic>
        <p:nvPicPr>
          <p:cNvPr id="33" name="Рисунок 3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3D9E9FD-3C37-8973-12A3-BCF5C8E736B6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685816" y="3140095"/>
            <a:ext cx="709288" cy="903539"/>
          </a:xfrm>
          <a:prstGeom prst="rect">
            <a:avLst/>
          </a:prstGeom>
        </p:spPr>
      </p:pic>
      <p:pic>
        <p:nvPicPr>
          <p:cNvPr id="36" name="Рисунок 3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3AC91FE-FF20-B028-B6CE-4A8C025B6F46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8094" y="5376151"/>
            <a:ext cx="726137" cy="944889"/>
          </a:xfrm>
          <a:prstGeom prst="rect">
            <a:avLst/>
          </a:prstGeom>
        </p:spPr>
      </p:pic>
      <p:pic>
        <p:nvPicPr>
          <p:cNvPr id="37" name="Рисунок 3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D7AA2C4-E3E5-D8F6-F16F-FDF8E2249E8D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6558" y="5404988"/>
            <a:ext cx="683300" cy="907330"/>
          </a:xfrm>
          <a:prstGeom prst="rect">
            <a:avLst/>
          </a:prstGeom>
        </p:spPr>
      </p:pic>
      <p:pic>
        <p:nvPicPr>
          <p:cNvPr id="38" name="Рисунок 3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319B2BD-E335-55F9-EA19-DDB9670444B6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77094" y="5389078"/>
            <a:ext cx="704719" cy="915060"/>
          </a:xfrm>
          <a:prstGeom prst="rect">
            <a:avLst/>
          </a:prstGeom>
        </p:spPr>
      </p:pic>
      <p:pic>
        <p:nvPicPr>
          <p:cNvPr id="39" name="Рисунок 3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28E7F33-429E-3323-28B8-72F791C4A6A9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16825" y="5367003"/>
            <a:ext cx="722159" cy="904731"/>
          </a:xfrm>
          <a:prstGeom prst="rect">
            <a:avLst/>
          </a:prstGeom>
        </p:spPr>
      </p:pic>
      <p:pic>
        <p:nvPicPr>
          <p:cNvPr id="40" name="Рисунок 3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18C7D4E-2441-67B6-1D2A-B3F1A6843D82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5179" y="5373884"/>
            <a:ext cx="752312" cy="969537"/>
          </a:xfrm>
          <a:prstGeom prst="rect">
            <a:avLst/>
          </a:prstGeom>
        </p:spPr>
      </p:pic>
      <p:pic>
        <p:nvPicPr>
          <p:cNvPr id="41" name="Рисунок 40" descr="Изображение выглядит как внутренний, свеча, темный, молоко&#10;&#10;Автоматически созданное описание">
            <a:extLst>
              <a:ext uri="{FF2B5EF4-FFF2-40B4-BE49-F238E27FC236}">
                <a16:creationId xmlns:a16="http://schemas.microsoft.com/office/drawing/2014/main" id="{8E887B94-ADEC-6039-5B95-47A101304FB6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4234" y="5334601"/>
            <a:ext cx="726083" cy="969537"/>
          </a:xfrm>
          <a:prstGeom prst="rect">
            <a:avLst/>
          </a:prstGeom>
        </p:spPr>
      </p:pic>
      <p:pic>
        <p:nvPicPr>
          <p:cNvPr id="42" name="Рисунок 4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AC618ED-70CE-7B26-3F07-8542A90B7FE5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70212" y="5334601"/>
            <a:ext cx="736934" cy="9160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EE423A-FC20-ECEC-76A2-4B282906144F}"/>
              </a:ext>
            </a:extLst>
          </p:cNvPr>
          <p:cNvSpPr txBox="1"/>
          <p:nvPr/>
        </p:nvSpPr>
        <p:spPr>
          <a:xfrm>
            <a:off x="8527038" y="1795119"/>
            <a:ext cx="34233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Первое, что важно сделать, обучаясь игре в маджонг, – это хорошо запомнить символы на </a:t>
            </a:r>
            <a:r>
              <a:rPr lang="ru-RU" sz="14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тайлах</a:t>
            </a:r>
            <a:r>
              <a:rPr lang="ru-RU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и перестать в них путаться. </a:t>
            </a:r>
          </a:p>
          <a:p>
            <a:endParaRPr lang="ru-RU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ru-RU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«Точки» и «бамбук» (масти </a:t>
            </a:r>
            <a:r>
              <a:rPr lang="ru-RU" sz="14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пин</a:t>
            </a:r>
            <a:r>
              <a:rPr lang="ru-RU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и со) проблем обычн</a:t>
            </a:r>
            <a:r>
              <a:rPr lang="ru-RU" sz="1400" dirty="0">
                <a:solidFill>
                  <a:srgbClr val="000000"/>
                </a:solidFill>
                <a:latin typeface="Arial" panose="020B0604020202020204" pitchFamily="34" charset="0"/>
              </a:rPr>
              <a:t>о не вызывают: даже если вы еще не запомнили расположение элементов «на уровне рефлекса», их можно просто сосчитать.  </a:t>
            </a:r>
          </a:p>
          <a:p>
            <a:endParaRPr lang="ru-RU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ru-RU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Разобраться с мастью ман и благородными </a:t>
            </a:r>
            <a:r>
              <a:rPr lang="ru-RU" sz="14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тайлами</a:t>
            </a:r>
            <a:r>
              <a:rPr lang="ru-RU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иногда сложнее (если, конечно, вы не знакомы с японскими иероглифами). На слайдах далее –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совет</a:t>
            </a:r>
            <a:r>
              <a:rPr lang="ru-RU" sz="1400" dirty="0">
                <a:solidFill>
                  <a:srgbClr val="000000"/>
                </a:solidFill>
                <a:latin typeface="Arial" panose="020B0604020202020204" pitchFamily="34" charset="0"/>
              </a:rPr>
              <a:t>ы</a:t>
            </a:r>
            <a:r>
              <a:rPr lang="ru-RU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, как быстрее усвоить символы. </a:t>
            </a:r>
            <a:r>
              <a:rPr lang="ru-RU" sz="1400" dirty="0">
                <a:solidFill>
                  <a:srgbClr val="000000"/>
                </a:solidFill>
                <a:latin typeface="Arial" panose="020B0604020202020204" pitchFamily="34" charset="0"/>
              </a:rPr>
              <a:t>Попробуйте также наш </a:t>
            </a:r>
            <a:r>
              <a:rPr lang="ru-RU" sz="1400" b="1" u="sng" dirty="0">
                <a:solidFill>
                  <a:srgbClr val="C00000"/>
                </a:solidFill>
                <a:latin typeface="Arial" panose="020B0604020202020204" pitchFamily="34" charset="0"/>
              </a:rPr>
              <a:t>онлайн-тренажер</a:t>
            </a:r>
            <a:r>
              <a:rPr lang="ru-RU" sz="14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ru-RU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ru-RU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E2495F-C17B-A1B2-579B-E6CF359B1021}"/>
              </a:ext>
            </a:extLst>
          </p:cNvPr>
          <p:cNvSpPr txBox="1"/>
          <p:nvPr/>
        </p:nvSpPr>
        <p:spPr>
          <a:xfrm>
            <a:off x="115851" y="2118934"/>
            <a:ext cx="828747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Масть </a:t>
            </a:r>
            <a:r>
              <a:rPr lang="ru-RU" sz="1100" b="1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пин</a:t>
            </a:r>
            <a:endParaRPr lang="ru-RU" sz="1100" b="1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ru-RU" sz="1100" b="1" dirty="0">
                <a:solidFill>
                  <a:srgbClr val="000000"/>
                </a:solidFill>
                <a:latin typeface="Arial" panose="020B0604020202020204" pitchFamily="34" charset="0"/>
              </a:rPr>
              <a:t>(точки)</a:t>
            </a:r>
            <a:endParaRPr lang="ru-RU" sz="1100" b="1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DF7CE8-FBC7-3982-57EE-046D4CCF495A}"/>
              </a:ext>
            </a:extLst>
          </p:cNvPr>
          <p:cNvSpPr txBox="1"/>
          <p:nvPr/>
        </p:nvSpPr>
        <p:spPr>
          <a:xfrm>
            <a:off x="133869" y="3319792"/>
            <a:ext cx="93979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Масть </a:t>
            </a:r>
          </a:p>
          <a:p>
            <a:r>
              <a:rPr lang="ru-RU" sz="11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со</a:t>
            </a:r>
          </a:p>
          <a:p>
            <a:r>
              <a:rPr lang="ru-RU" sz="1100" b="1" dirty="0">
                <a:solidFill>
                  <a:srgbClr val="000000"/>
                </a:solidFill>
                <a:latin typeface="Arial" panose="020B0604020202020204" pitchFamily="34" charset="0"/>
              </a:rPr>
              <a:t>(бамбук)</a:t>
            </a:r>
            <a:endParaRPr lang="ru-RU" sz="1100" b="1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670833C-3671-3695-7121-D7EC952B9B3E}"/>
              </a:ext>
            </a:extLst>
          </p:cNvPr>
          <p:cNvSpPr txBox="1"/>
          <p:nvPr/>
        </p:nvSpPr>
        <p:spPr>
          <a:xfrm>
            <a:off x="426574" y="6354410"/>
            <a:ext cx="30806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Благородные </a:t>
            </a:r>
            <a:r>
              <a:rPr lang="ru-RU" sz="1100" b="1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тайлы</a:t>
            </a:r>
            <a:r>
              <a:rPr lang="ru-RU" sz="11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: ветра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E65762-1BEB-0461-0192-421F9DCED504}"/>
              </a:ext>
            </a:extLst>
          </p:cNvPr>
          <p:cNvSpPr txBox="1"/>
          <p:nvPr/>
        </p:nvSpPr>
        <p:spPr>
          <a:xfrm>
            <a:off x="4762661" y="6342335"/>
            <a:ext cx="30806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Благородные </a:t>
            </a:r>
            <a:r>
              <a:rPr lang="ru-RU" sz="1100" b="1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тайлы</a:t>
            </a:r>
            <a:r>
              <a:rPr lang="ru-RU" sz="11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: драконы</a:t>
            </a:r>
          </a:p>
        </p:txBody>
      </p:sp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507EEFBC-069A-9AB4-43B8-52E95F8497AF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2312" y="4254595"/>
            <a:ext cx="749545" cy="976613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047514F4-D96A-9FFE-E2C4-86B41F893619}"/>
              </a:ext>
            </a:extLst>
          </p:cNvPr>
          <p:cNvPicPr>
            <a:picLocks noChangeAspect="1"/>
          </p:cNvPicPr>
          <p:nvPr/>
        </p:nvPicPr>
        <p:blipFill rotWithShape="1"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41472" y="4249798"/>
            <a:ext cx="709324" cy="946723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7D8F53CE-FCD8-D5B7-03ED-69A4012912AA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94375" y="4230296"/>
            <a:ext cx="709324" cy="953278"/>
          </a:xfrm>
          <a:prstGeom prst="rect">
            <a:avLst/>
          </a:prstGeom>
        </p:spPr>
      </p:pic>
      <p:pic>
        <p:nvPicPr>
          <p:cNvPr id="48" name="Рисунок 4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EC7A231-CC63-7920-A98C-E9D3736EA5FE}"/>
              </a:ext>
            </a:extLst>
          </p:cNvPr>
          <p:cNvPicPr>
            <a:picLocks noChangeAspect="1"/>
          </p:cNvPicPr>
          <p:nvPr/>
        </p:nvPicPr>
        <p:blipFill rotWithShape="1"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5606" y="4258910"/>
            <a:ext cx="709324" cy="965499"/>
          </a:xfrm>
          <a:prstGeom prst="rect">
            <a:avLst/>
          </a:prstGeom>
        </p:spPr>
      </p:pic>
      <p:pic>
        <p:nvPicPr>
          <p:cNvPr id="49" name="Рисунок 4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78F77BE-C0DE-B273-5000-CE2DEF7AEB2F}"/>
              </a:ext>
            </a:extLst>
          </p:cNvPr>
          <p:cNvPicPr>
            <a:picLocks noChangeAspect="1"/>
          </p:cNvPicPr>
          <p:nvPr/>
        </p:nvPicPr>
        <p:blipFill rotWithShape="1"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8269" y="4279312"/>
            <a:ext cx="709324" cy="969536"/>
          </a:xfrm>
          <a:prstGeom prst="rect">
            <a:avLst/>
          </a:prstGeom>
        </p:spPr>
      </p:pic>
      <p:pic>
        <p:nvPicPr>
          <p:cNvPr id="50" name="Рисунок 4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0A2BEB8-33E6-9595-50E4-C4D9F4713428}"/>
              </a:ext>
            </a:extLst>
          </p:cNvPr>
          <p:cNvPicPr>
            <a:picLocks noChangeAspect="1"/>
          </p:cNvPicPr>
          <p:nvPr/>
        </p:nvPicPr>
        <p:blipFill rotWithShape="1"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5191" y="4248092"/>
            <a:ext cx="709325" cy="938052"/>
          </a:xfrm>
          <a:prstGeom prst="rect">
            <a:avLst/>
          </a:prstGeom>
        </p:spPr>
      </p:pic>
      <p:pic>
        <p:nvPicPr>
          <p:cNvPr id="51" name="Рисунок 5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6CFB5BE-956D-9491-A958-92F7B52E5114}"/>
              </a:ext>
            </a:extLst>
          </p:cNvPr>
          <p:cNvPicPr>
            <a:picLocks noChangeAspect="1"/>
          </p:cNvPicPr>
          <p:nvPr/>
        </p:nvPicPr>
        <p:blipFill rotWithShape="1"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338" y="4271638"/>
            <a:ext cx="709324" cy="911609"/>
          </a:xfrm>
          <a:prstGeom prst="rect">
            <a:avLst/>
          </a:prstGeom>
        </p:spPr>
      </p:pic>
      <p:pic>
        <p:nvPicPr>
          <p:cNvPr id="52" name="Рисунок 5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3D7231F-78D4-07B3-D618-31AA80DF9619}"/>
              </a:ext>
            </a:extLst>
          </p:cNvPr>
          <p:cNvPicPr>
            <a:picLocks noChangeAspect="1"/>
          </p:cNvPicPr>
          <p:nvPr/>
        </p:nvPicPr>
        <p:blipFill rotWithShape="1"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6782" y="4253028"/>
            <a:ext cx="709325" cy="930219"/>
          </a:xfrm>
          <a:prstGeom prst="rect">
            <a:avLst/>
          </a:prstGeom>
        </p:spPr>
      </p:pic>
      <p:pic>
        <p:nvPicPr>
          <p:cNvPr id="53" name="Рисунок 5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4C63030-0393-0DD5-B1BF-A0890451E08D}"/>
              </a:ext>
            </a:extLst>
          </p:cNvPr>
          <p:cNvPicPr>
            <a:picLocks noChangeAspect="1"/>
          </p:cNvPicPr>
          <p:nvPr/>
        </p:nvPicPr>
        <p:blipFill rotWithShape="1"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5227" y="4243891"/>
            <a:ext cx="754543" cy="94645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0DD8862B-7F44-DA8F-3C77-6409189E1F0D}"/>
              </a:ext>
            </a:extLst>
          </p:cNvPr>
          <p:cNvSpPr txBox="1"/>
          <p:nvPr/>
        </p:nvSpPr>
        <p:spPr>
          <a:xfrm>
            <a:off x="65198" y="4463998"/>
            <a:ext cx="104931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Масть </a:t>
            </a:r>
          </a:p>
          <a:p>
            <a:r>
              <a:rPr lang="ru-RU" sz="11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ман</a:t>
            </a:r>
          </a:p>
          <a:p>
            <a:r>
              <a:rPr lang="ru-RU" sz="1100" b="1" dirty="0">
                <a:solidFill>
                  <a:srgbClr val="000000"/>
                </a:solidFill>
                <a:latin typeface="Arial" panose="020B0604020202020204" pitchFamily="34" charset="0"/>
              </a:rPr>
              <a:t>(символы)</a:t>
            </a:r>
            <a:endParaRPr lang="ru-RU" sz="1100" b="1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31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784E34C1-6409-0580-3EB9-966CAAFE1354}"/>
              </a:ext>
            </a:extLst>
          </p:cNvPr>
          <p:cNvSpPr/>
          <p:nvPr/>
        </p:nvSpPr>
        <p:spPr>
          <a:xfrm>
            <a:off x="270485" y="303672"/>
            <a:ext cx="7035383" cy="71845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СОВЕТЫ ПО ЗАПОМИНАНИЮ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7434797-3C00-39F5-3D8A-44078DEA6185}"/>
              </a:ext>
            </a:extLst>
          </p:cNvPr>
          <p:cNvSpPr txBox="1"/>
          <p:nvPr/>
        </p:nvSpPr>
        <p:spPr>
          <a:xfrm>
            <a:off x="2258007" y="1829226"/>
            <a:ext cx="89636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C00000"/>
                </a:solidFill>
                <a:latin typeface="Arial" panose="020B0604020202020204" pitchFamily="34" charset="0"/>
              </a:rPr>
              <a:t>В игре </a:t>
            </a:r>
            <a:r>
              <a:rPr lang="ru-RU" b="1" dirty="0" err="1">
                <a:solidFill>
                  <a:srgbClr val="C00000"/>
                </a:solidFill>
                <a:latin typeface="Arial" panose="020B0604020202020204" pitchFamily="34" charset="0"/>
              </a:rPr>
              <a:t>т</a:t>
            </a:r>
            <a:r>
              <a:rPr lang="ru-RU" b="1" i="0" u="none" strike="noStrike" baseline="0" dirty="0" err="1">
                <a:solidFill>
                  <a:srgbClr val="C00000"/>
                </a:solidFill>
                <a:latin typeface="Arial" panose="020B0604020202020204" pitchFamily="34" charset="0"/>
              </a:rPr>
              <a:t>айл</a:t>
            </a:r>
            <a:r>
              <a:rPr lang="ru-RU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 может оказаться повернутым к вам любой стороной </a:t>
            </a:r>
            <a:r>
              <a:rPr lang="ru-RU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– в ваших интересах распознавать символы одинаково быстро в любом положении. Это нужно для анализа </a:t>
            </a:r>
            <a:r>
              <a:rPr lang="ru-RU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тайлов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, сброшенных противниками: так вы сможете прогнозировать стратегию противника и с учетом этого корректировать свою. 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811BEB6C-0800-48EC-CB69-1F6878FB1ADC}"/>
              </a:ext>
            </a:extLst>
          </p:cNvPr>
          <p:cNvSpPr/>
          <p:nvPr/>
        </p:nvSpPr>
        <p:spPr>
          <a:xfrm>
            <a:off x="970384" y="2015628"/>
            <a:ext cx="1054359" cy="10139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0357D4-977F-B4CE-A781-7D0D5FD4B177}"/>
              </a:ext>
            </a:extLst>
          </p:cNvPr>
          <p:cNvSpPr txBox="1"/>
          <p:nvPr/>
        </p:nvSpPr>
        <p:spPr>
          <a:xfrm>
            <a:off x="1119673" y="2107092"/>
            <a:ext cx="765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1</a:t>
            </a:r>
            <a:endParaRPr lang="ru-RU" sz="4800" b="1" dirty="0">
              <a:solidFill>
                <a:schemeClr val="bg1"/>
              </a:solidFill>
            </a:endParaRPr>
          </a:p>
        </p:txBody>
      </p:sp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B3565C3-165F-A7FB-84FA-BD76DBF508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16711" y="3741565"/>
            <a:ext cx="1161326" cy="1562212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3A162D6-F4CA-CE01-44DF-0B2681BB60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4669572" y="3716578"/>
            <a:ext cx="1161326" cy="1562212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29B207E-D1AD-8C89-583D-DE2940C9B8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396817" y="3663626"/>
            <a:ext cx="1161328" cy="1562214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57366EF-9656-400A-CC76-1C7D3F5A84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8275937" y="3655891"/>
            <a:ext cx="1161326" cy="15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118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E6E467BC-8AFF-0782-FD55-F75B54335AD0}"/>
              </a:ext>
            </a:extLst>
          </p:cNvPr>
          <p:cNvSpPr/>
          <p:nvPr/>
        </p:nvSpPr>
        <p:spPr>
          <a:xfrm>
            <a:off x="270485" y="303672"/>
            <a:ext cx="7305971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СОВЕТЫ ПО ЗАПОМИНАНИЮ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9CD86B80-FDAF-9AD6-0BC8-FF361AC93C34}"/>
              </a:ext>
            </a:extLst>
          </p:cNvPr>
          <p:cNvSpPr/>
          <p:nvPr/>
        </p:nvSpPr>
        <p:spPr>
          <a:xfrm>
            <a:off x="1082352" y="1521107"/>
            <a:ext cx="1054359" cy="10139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381E7C-5643-BC38-440F-2D15C670A852}"/>
              </a:ext>
            </a:extLst>
          </p:cNvPr>
          <p:cNvSpPr txBox="1"/>
          <p:nvPr/>
        </p:nvSpPr>
        <p:spPr>
          <a:xfrm>
            <a:off x="1231641" y="1612571"/>
            <a:ext cx="765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6E9E88-CA94-451B-82BD-D79EB6D2F20A}"/>
              </a:ext>
            </a:extLst>
          </p:cNvPr>
          <p:cNvSpPr txBox="1"/>
          <p:nvPr/>
        </p:nvSpPr>
        <p:spPr>
          <a:xfrm>
            <a:off x="2472510" y="1260282"/>
            <a:ext cx="872416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Arial" panose="020B0604020202020204" pitchFamily="34" charset="0"/>
              </a:rPr>
              <a:t>Задействуйте как можно больше разных каналов восприятия и обработки информации, по-разному сочетайте их между собой. </a:t>
            </a:r>
          </a:p>
          <a:p>
            <a:endParaRPr lang="ru-RU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Например, вначале вы читаете текст и смотрите иллюстрации – и то, и другое задействует зрение, но по-разному. Если вы добавляете также речь (чтение вслух, проговаривание, пересказ, обсуждение), то процесс пойдет эффективнее. Что можно добавить еще: </a:t>
            </a:r>
            <a:endParaRPr lang="ru-RU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B3E539-5499-356F-DEC4-CD57D46AE5D0}"/>
              </a:ext>
            </a:extLst>
          </p:cNvPr>
          <p:cNvSpPr txBox="1"/>
          <p:nvPr/>
        </p:nvSpPr>
        <p:spPr>
          <a:xfrm>
            <a:off x="765111" y="3788849"/>
            <a:ext cx="1095413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Тактильные ощущения (например, у вас есть доступ к игровому набору офлайн, или хотя бы к нашей «виртуальной партии» на 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Miro</a:t>
            </a:r>
            <a:r>
              <a:rPr lang="ru-RU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, или вы сами изготовите себе для запоминания какие-то «объекты, которые можно потрогать»)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ru-RU" sz="1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Письмо (описывать, пересказывать письменно)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ru-RU" sz="1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Рисование (очень эффективно!). Рисуйте в цвете (или хотя бы «в оттенках серого») прямо то, что нужно запомнить, и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/</a:t>
            </a:r>
            <a:r>
              <a:rPr lang="ru-RU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или свои ассоциации по теме. 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ru-RU" sz="1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Если вы </a:t>
            </a:r>
            <a:r>
              <a:rPr lang="ru-RU" sz="14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синестет</a:t>
            </a:r>
            <a:r>
              <a:rPr lang="ru-RU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(например, для вас буквы, цифры, звуки имеют цвет, или цепочки фактов складываются в визуальные образы, или как-то иначе то, что воспринимается через один канал восприятия, откликается в другом), то скорее всего у вас нет проблем с запоминанием, так как одни образы поддерживаются другими. Если у вас нет такой способности от природы – подобные ассоциации можно развить и рационально, попробуйте!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sz="16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ru-RU" sz="2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02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086E6214-6A0B-7126-76CC-93CA0149502E}"/>
              </a:ext>
            </a:extLst>
          </p:cNvPr>
          <p:cNvSpPr/>
          <p:nvPr/>
        </p:nvSpPr>
        <p:spPr>
          <a:xfrm>
            <a:off x="1306287" y="1823262"/>
            <a:ext cx="1054359" cy="10139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CF5117-36C7-EE73-05EF-91B84430D535}"/>
              </a:ext>
            </a:extLst>
          </p:cNvPr>
          <p:cNvSpPr txBox="1"/>
          <p:nvPr/>
        </p:nvSpPr>
        <p:spPr>
          <a:xfrm>
            <a:off x="1450911" y="1914726"/>
            <a:ext cx="765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4B584D-494F-116D-CC0B-9725C68148DA}"/>
              </a:ext>
            </a:extLst>
          </p:cNvPr>
          <p:cNvSpPr txBox="1"/>
          <p:nvPr/>
        </p:nvSpPr>
        <p:spPr>
          <a:xfrm>
            <a:off x="2855127" y="1406029"/>
            <a:ext cx="918758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Arial" panose="020B0604020202020204" pitchFamily="34" charset="0"/>
              </a:rPr>
              <a:t>Повторяйте информацию, которую нужно запомнить, через определенные промежутки времени:</a:t>
            </a:r>
          </a:p>
          <a:p>
            <a:r>
              <a:rPr lang="ru-RU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ru-RU" b="1" dirty="0">
                <a:solidFill>
                  <a:srgbClr val="C00000"/>
                </a:solidFill>
                <a:latin typeface="Arial" panose="020B0604020202020204" pitchFamily="34" charset="0"/>
              </a:rPr>
              <a:t>1. </a:t>
            </a:r>
            <a:r>
              <a:rPr lang="ru-RU" b="1" dirty="0">
                <a:solidFill>
                  <a:srgbClr val="000000"/>
                </a:solidFill>
                <a:latin typeface="Arial" panose="020B0604020202020204" pitchFamily="34" charset="0"/>
              </a:rPr>
              <a:t>Сразу же 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после первого подробного ознакомления. </a:t>
            </a:r>
            <a:r>
              <a:rPr lang="ru-RU" b="1" dirty="0">
                <a:solidFill>
                  <a:srgbClr val="C00000"/>
                </a:solidFill>
                <a:latin typeface="Arial" panose="020B0604020202020204" pitchFamily="34" charset="0"/>
              </a:rPr>
              <a:t>2. 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Еще </a:t>
            </a:r>
            <a:r>
              <a:rPr lang="ru-RU" b="1" dirty="0">
                <a:solidFill>
                  <a:srgbClr val="000000"/>
                </a:solidFill>
                <a:latin typeface="Arial" panose="020B0604020202020204" pitchFamily="34" charset="0"/>
              </a:rPr>
              <a:t>через 20-30 минут. </a:t>
            </a:r>
          </a:p>
          <a:p>
            <a:r>
              <a:rPr lang="ru-RU" b="1" dirty="0">
                <a:solidFill>
                  <a:srgbClr val="C00000"/>
                </a:solidFill>
                <a:latin typeface="Arial" panose="020B0604020202020204" pitchFamily="34" charset="0"/>
              </a:rPr>
              <a:t>3.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  Еще </a:t>
            </a:r>
            <a:r>
              <a:rPr lang="ru-RU" b="1" dirty="0">
                <a:solidFill>
                  <a:srgbClr val="000000"/>
                </a:solidFill>
                <a:latin typeface="Arial" panose="020B0604020202020204" pitchFamily="34" charset="0"/>
              </a:rPr>
              <a:t>через 24 часа. </a:t>
            </a:r>
            <a:r>
              <a:rPr lang="ru-RU" b="1" dirty="0">
                <a:solidFill>
                  <a:srgbClr val="C00000"/>
                </a:solidFill>
                <a:latin typeface="Arial" panose="020B0604020202020204" pitchFamily="34" charset="0"/>
              </a:rPr>
              <a:t>4.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 Еще </a:t>
            </a:r>
            <a:r>
              <a:rPr lang="ru-RU" b="1" dirty="0">
                <a:solidFill>
                  <a:srgbClr val="000000"/>
                </a:solidFill>
                <a:latin typeface="Arial" panose="020B0604020202020204" pitchFamily="34" charset="0"/>
              </a:rPr>
              <a:t>через неделю. </a:t>
            </a:r>
            <a:r>
              <a:rPr lang="ru-RU" b="1" dirty="0">
                <a:solidFill>
                  <a:srgbClr val="C00000"/>
                </a:solidFill>
                <a:latin typeface="Arial" panose="020B0604020202020204" pitchFamily="34" charset="0"/>
              </a:rPr>
              <a:t>5.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 Дальнейшие повторения вам вряд ли понадобятся, потому что вы будете нарабатывать их в практике игры, но если что-либо никак не запоминается прочно – можно повторять каждые 1-2 недели до достижения результата.</a:t>
            </a:r>
          </a:p>
          <a:p>
            <a:r>
              <a:rPr lang="ru-RU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Задействуйте всё, что вы знаете о своих особенностях: если вам помогает повторять перед сном или сразу после пробуждения – пусть так и будет </a:t>
            </a:r>
            <a:r>
              <a:rPr lang="ru-RU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ru-RU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B8C5543D-AC61-7E1E-04DA-291CE649941F}"/>
              </a:ext>
            </a:extLst>
          </p:cNvPr>
          <p:cNvSpPr/>
          <p:nvPr/>
        </p:nvSpPr>
        <p:spPr>
          <a:xfrm>
            <a:off x="1306287" y="4879693"/>
            <a:ext cx="1054359" cy="10139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D3E0D9-6EAA-D9E8-C0AF-E8A5D1BBBAF9}"/>
              </a:ext>
            </a:extLst>
          </p:cNvPr>
          <p:cNvSpPr txBox="1"/>
          <p:nvPr/>
        </p:nvSpPr>
        <p:spPr>
          <a:xfrm>
            <a:off x="1455576" y="4971157"/>
            <a:ext cx="765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3DD675-E2A9-7A66-9F5D-4C3FF1E8BB4A}"/>
              </a:ext>
            </a:extLst>
          </p:cNvPr>
          <p:cNvSpPr txBox="1"/>
          <p:nvPr/>
        </p:nvSpPr>
        <p:spPr>
          <a:xfrm>
            <a:off x="2771152" y="4652250"/>
            <a:ext cx="918758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Запоминание – лишь первый этап освоения чего бы то ни было, промежуточная цель на пути к оперированию усвоенной информацией, к включению ее в свои стратегии. У некоторых людей запоминание может отнимать много ресурсов, и, когда этот этап наконец освоен и нужен переход к более сложным навыкам, может наступить «упадок сил» и неготовность воспринимать новое. Важно не упустить этот момент. Не стесняйтесь сказать, если вам сложно, задавайте вопросы, просите дополнительных разъяснений. 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266BCDFD-5988-4FAE-FAE7-B98D2858EFD9}"/>
              </a:ext>
            </a:extLst>
          </p:cNvPr>
          <p:cNvSpPr/>
          <p:nvPr/>
        </p:nvSpPr>
        <p:spPr>
          <a:xfrm>
            <a:off x="270485" y="303672"/>
            <a:ext cx="7305971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СОВЕТЫ ПО ЗАПОМИНАНИЮ</a:t>
            </a:r>
          </a:p>
        </p:txBody>
      </p:sp>
    </p:spTree>
    <p:extLst>
      <p:ext uri="{BB962C8B-B14F-4D97-AF65-F5344CB8AC3E}">
        <p14:creationId xmlns:p14="http://schemas.microsoft.com/office/powerpoint/2010/main" val="3554925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3DBDA4B9-59A1-D5C4-B7BA-ACC1B2741A8A}"/>
              </a:ext>
            </a:extLst>
          </p:cNvPr>
          <p:cNvSpPr/>
          <p:nvPr/>
        </p:nvSpPr>
        <p:spPr>
          <a:xfrm>
            <a:off x="251927" y="298579"/>
            <a:ext cx="5262465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МАСТЬ ПИН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1009D22-0397-27F0-28B1-117A60235314}"/>
              </a:ext>
            </a:extLst>
          </p:cNvPr>
          <p:cNvSpPr txBox="1"/>
          <p:nvPr/>
        </p:nvSpPr>
        <p:spPr>
          <a:xfrm>
            <a:off x="467103" y="4186742"/>
            <a:ext cx="118089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i="0" u="none" strike="noStrike" baseline="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ru-RU" sz="14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   1                         2                          3                         4                          5                       6                          7                         8                       9</a:t>
            </a:r>
            <a:endParaRPr lang="ru-RU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196D152-F3B8-5B60-8E1E-AF9CC48A3C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927" y="2304992"/>
            <a:ext cx="1265266" cy="1613659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C53C0BB-C308-4AC1-65B0-63522D6402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07233" y="2351372"/>
            <a:ext cx="1232471" cy="1620232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386EF2F-C766-5C0C-0F44-698C84520D9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7175" y="2331996"/>
            <a:ext cx="1243786" cy="1639608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68FA37A-66EB-4E8F-86D8-5211522C5DD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61989" y="2311434"/>
            <a:ext cx="1265490" cy="1587853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1786568-04F4-AD45-41CE-C1C73554192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20943" y="2292071"/>
            <a:ext cx="1263550" cy="1626580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9538DE0-A100-0EF1-9ECB-8055D1D8124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935166" y="2266350"/>
            <a:ext cx="1209858" cy="1638367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C064D14-988F-D7D6-9D32-CE7FF5A809EA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46371" y="2266349"/>
            <a:ext cx="1212100" cy="1630513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5A13D98-4E96-C479-2573-87149C0CEF4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22234" y="2311434"/>
            <a:ext cx="1241520" cy="1523450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A28FA98-79FA-3AC1-B710-09C4E50BB80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95269" y="2226067"/>
            <a:ext cx="1229364" cy="158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510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3DBDA4B9-59A1-D5C4-B7BA-ACC1B2741A8A}"/>
              </a:ext>
            </a:extLst>
          </p:cNvPr>
          <p:cNvSpPr/>
          <p:nvPr/>
        </p:nvSpPr>
        <p:spPr>
          <a:xfrm>
            <a:off x="251927" y="298579"/>
            <a:ext cx="5262465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МАСТЬ ПИН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24009C-D297-F23C-4069-10DB3294A506}"/>
              </a:ext>
            </a:extLst>
          </p:cNvPr>
          <p:cNvSpPr txBox="1"/>
          <p:nvPr/>
        </p:nvSpPr>
        <p:spPr>
          <a:xfrm>
            <a:off x="277639" y="2954816"/>
            <a:ext cx="763496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 принципе, с мастью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пин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всё просто. Если какой-либо из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тайлов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вызывает трудности – включите воображение (или, наоборот, аналитическое мышление), постарайтесь придумать себе правило или ассоциацию, с помощью которых запомните то, что нужно. 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Например, нужно запомнить семерку (7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пин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). Как вам удобнее это сделать?  </a:t>
            </a: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F1667C93-EF4F-7D15-8F50-B2E90C0F5F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27675" y="1463240"/>
            <a:ext cx="2964116" cy="864946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60D7EDF3-77B3-0B30-99E1-F7C6AEB18EE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39727" y="2391235"/>
            <a:ext cx="3002329" cy="864946"/>
          </a:xfrm>
          <a:prstGeom prst="rect">
            <a:avLst/>
          </a:prstGeom>
        </p:spPr>
      </p:pic>
      <p:sp>
        <p:nvSpPr>
          <p:cNvPr id="39" name="Прямоугольник: скругленные углы 38">
            <a:extLst>
              <a:ext uri="{FF2B5EF4-FFF2-40B4-BE49-F238E27FC236}">
                <a16:creationId xmlns:a16="http://schemas.microsoft.com/office/drawing/2014/main" id="{F4F6EAB7-3D18-6263-4279-54BC6B2A5B5D}"/>
              </a:ext>
            </a:extLst>
          </p:cNvPr>
          <p:cNvSpPr/>
          <p:nvPr/>
        </p:nvSpPr>
        <p:spPr>
          <a:xfrm>
            <a:off x="8031024" y="1338933"/>
            <a:ext cx="3973031" cy="3397936"/>
          </a:xfrm>
          <a:prstGeom prst="roundRect">
            <a:avLst>
              <a:gd name="adj" fmla="val 4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0D3B2BF-FD37-7C73-3FBF-D00C1FB1B159}"/>
              </a:ext>
            </a:extLst>
          </p:cNvPr>
          <p:cNvSpPr txBox="1"/>
          <p:nvPr/>
        </p:nvSpPr>
        <p:spPr>
          <a:xfrm>
            <a:off x="8266002" y="3528683"/>
            <a:ext cx="3825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Так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тайлы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пин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выглядят в «шпаргалках»</a:t>
            </a:r>
          </a:p>
        </p:txBody>
      </p:sp>
      <p:sp>
        <p:nvSpPr>
          <p:cNvPr id="41" name="Прямоугольник: скругленные углы 40">
            <a:extLst>
              <a:ext uri="{FF2B5EF4-FFF2-40B4-BE49-F238E27FC236}">
                <a16:creationId xmlns:a16="http://schemas.microsoft.com/office/drawing/2014/main" id="{A936D574-AB7B-C184-E292-6AB59CAD6A64}"/>
              </a:ext>
            </a:extLst>
          </p:cNvPr>
          <p:cNvSpPr/>
          <p:nvPr/>
        </p:nvSpPr>
        <p:spPr>
          <a:xfrm>
            <a:off x="8031024" y="4887591"/>
            <a:ext cx="3973031" cy="1321681"/>
          </a:xfrm>
          <a:prstGeom prst="roundRect">
            <a:avLst>
              <a:gd name="adj" fmla="val 1025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/>
              <a:t>Предлагайте свои приемы для запоминания, </a:t>
            </a:r>
          </a:p>
          <a:p>
            <a:pPr algn="ctr"/>
            <a:r>
              <a:rPr lang="ru-RU" sz="1400" b="1" dirty="0"/>
              <a:t>делитесь с сокурсниками в чате!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1009D22-0397-27F0-28B1-117A60235314}"/>
              </a:ext>
            </a:extLst>
          </p:cNvPr>
          <p:cNvSpPr txBox="1"/>
          <p:nvPr/>
        </p:nvSpPr>
        <p:spPr>
          <a:xfrm>
            <a:off x="306366" y="2515931"/>
            <a:ext cx="68942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i="0" u="none" strike="noStrike" baseline="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ru-RU" sz="14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   1               2              3              4             5                6             7              8              9</a:t>
            </a:r>
            <a:endParaRPr lang="ru-RU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5C07A60-C11F-1B54-FEB0-8241E4B98CA5}"/>
              </a:ext>
            </a:extLst>
          </p:cNvPr>
          <p:cNvSpPr/>
          <p:nvPr/>
        </p:nvSpPr>
        <p:spPr>
          <a:xfrm>
            <a:off x="11213830" y="2340960"/>
            <a:ext cx="671804" cy="9728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E039210-F66A-59BF-F2AF-12A2AFF5585A}"/>
              </a:ext>
            </a:extLst>
          </p:cNvPr>
          <p:cNvSpPr txBox="1"/>
          <p:nvPr/>
        </p:nvSpPr>
        <p:spPr>
          <a:xfrm>
            <a:off x="3338712" y="4730068"/>
            <a:ext cx="460515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i="1" dirty="0">
                <a:solidFill>
                  <a:srgbClr val="C00000"/>
                </a:solidFill>
              </a:rPr>
              <a:t>Можно дать этой фигуре смешное название (например, «кочерга» или «</a:t>
            </a:r>
            <a:r>
              <a:rPr lang="ru-RU" sz="1200" i="1" dirty="0" err="1">
                <a:solidFill>
                  <a:srgbClr val="C00000"/>
                </a:solidFill>
              </a:rPr>
              <a:t>кракозябра</a:t>
            </a:r>
            <a:r>
              <a:rPr lang="ru-RU" sz="1200" i="1" dirty="0">
                <a:solidFill>
                  <a:srgbClr val="C00000"/>
                </a:solidFill>
              </a:rPr>
              <a:t>»).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i="1" dirty="0">
                <a:solidFill>
                  <a:srgbClr val="C00000"/>
                </a:solidFill>
              </a:rPr>
              <a:t>Можно  придумать, на что она похожа (на хлопушку-нумератор, используемую на киносъемках </a:t>
            </a:r>
            <a:r>
              <a:rPr lang="ru-RU" sz="1200" i="1" dirty="0">
                <a:solidFill>
                  <a:srgbClr val="C00000"/>
                </a:solidFill>
                <a:sym typeface="Wingdings" panose="05000000000000000000" pitchFamily="2" charset="2"/>
              </a:rPr>
              <a:t> </a:t>
            </a:r>
            <a:r>
              <a:rPr lang="ru-RU" sz="1200" i="1" dirty="0">
                <a:solidFill>
                  <a:srgbClr val="C00000"/>
                </a:solidFill>
              </a:rPr>
              <a:t>?).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i="1" dirty="0">
                <a:solidFill>
                  <a:srgbClr val="C00000"/>
                </a:solidFill>
              </a:rPr>
              <a:t>Можно подметить, что это единственный асимметричный символ в масти </a:t>
            </a:r>
            <a:r>
              <a:rPr lang="ru-RU" sz="1200" i="1" dirty="0" err="1">
                <a:solidFill>
                  <a:srgbClr val="C00000"/>
                </a:solidFill>
              </a:rPr>
              <a:t>пин</a:t>
            </a:r>
            <a:r>
              <a:rPr lang="ru-RU" sz="1200" i="1" dirty="0">
                <a:solidFill>
                  <a:srgbClr val="C00000"/>
                </a:solidFill>
              </a:rPr>
              <a:t>. </a:t>
            </a:r>
          </a:p>
          <a:p>
            <a:endParaRPr lang="ru-RU" sz="1200" i="1" dirty="0">
              <a:solidFill>
                <a:srgbClr val="C00000"/>
              </a:solidFill>
            </a:endParaRPr>
          </a:p>
          <a:p>
            <a:r>
              <a:rPr lang="ru-RU" sz="1200" i="1" dirty="0">
                <a:solidFill>
                  <a:srgbClr val="C00000"/>
                </a:solidFill>
              </a:rPr>
              <a:t>В общем, всё, что работает на вас и облегчает запоминание… </a:t>
            </a:r>
          </a:p>
        </p:txBody>
      </p:sp>
      <p:pic>
        <p:nvPicPr>
          <p:cNvPr id="1026" name="Picture 2" descr="Зачем нужна кинохлопушка? - KinoSklad.ru">
            <a:extLst>
              <a:ext uri="{FF2B5EF4-FFF2-40B4-BE49-F238E27FC236}">
                <a16:creationId xmlns:a16="http://schemas.microsoft.com/office/drawing/2014/main" id="{48E7AB01-AD14-7F6F-8955-21EE109AA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1895158" y="4977778"/>
            <a:ext cx="932880" cy="93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196D152-F3B8-5B60-8E1E-AF9CC48A3C4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141" y="1422988"/>
            <a:ext cx="754173" cy="961835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C53C0BB-C308-4AC1-65B0-63522D64026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5273" y="1448763"/>
            <a:ext cx="734625" cy="965753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386EF2F-C766-5C0C-0F44-698C84520D9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1500" y="1449936"/>
            <a:ext cx="741370" cy="977303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68FA37A-66EB-4E8F-86D8-5211522C5DD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8989" y="1458412"/>
            <a:ext cx="754306" cy="946453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1786568-04F4-AD45-41CE-C1C73554192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7190" y="1434958"/>
            <a:ext cx="753149" cy="969536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9538DE0-A100-0EF1-9ECB-8055D1D8124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4363720" y="1452275"/>
            <a:ext cx="721147" cy="976563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C064D14-988F-D7D6-9D32-CE7FF5A809E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35185" y="1423195"/>
            <a:ext cx="736934" cy="991321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5A13D98-4E96-C479-2573-87149C0CEF49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2101" y="1430751"/>
            <a:ext cx="771301" cy="946452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A28FA98-79FA-3AC1-B710-09C4E50BB801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19562" y="1413782"/>
            <a:ext cx="732773" cy="946452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C096D5F-D7B3-93CA-9B2C-0456A6068A9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7936" y="4948558"/>
            <a:ext cx="736934" cy="99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29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0ACA7E8F-5558-F9D8-3539-374A9AF41914}"/>
              </a:ext>
            </a:extLst>
          </p:cNvPr>
          <p:cNvSpPr/>
          <p:nvPr/>
        </p:nvSpPr>
        <p:spPr>
          <a:xfrm>
            <a:off x="251927" y="298579"/>
            <a:ext cx="5262465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МАСТЬ СО</a:t>
            </a:r>
          </a:p>
        </p:txBody>
      </p:sp>
      <p:pic>
        <p:nvPicPr>
          <p:cNvPr id="4" name="Рисунок 3" descr="Изображение выглядит как текст, фарфор&#10;&#10;Автоматически созданное описание">
            <a:extLst>
              <a:ext uri="{FF2B5EF4-FFF2-40B4-BE49-F238E27FC236}">
                <a16:creationId xmlns:a16="http://schemas.microsoft.com/office/drawing/2014/main" id="{13A0CED5-4AA6-B886-99FA-23598B2D4A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819" y="2443343"/>
            <a:ext cx="1209401" cy="1598109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CE3707B-749D-C0C0-2D85-53DDF5FA505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9729" y="2443343"/>
            <a:ext cx="1200231" cy="1598109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91B950F-0330-8E61-5105-E6B0E405A8F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97469" y="2424155"/>
            <a:ext cx="1180457" cy="1582489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ночное небо&#10;&#10;Автоматически созданное описание">
            <a:extLst>
              <a:ext uri="{FF2B5EF4-FFF2-40B4-BE49-F238E27FC236}">
                <a16:creationId xmlns:a16="http://schemas.microsoft.com/office/drawing/2014/main" id="{3C8649F9-6EFE-9854-ED4D-3695DA89644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4222683" y="2405546"/>
            <a:ext cx="1276042" cy="1665334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33E7C75-410C-5067-7BDD-59A44B463AE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477542" y="2455381"/>
            <a:ext cx="1236839" cy="1565664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9F76EDF-CF8E-2E90-4B32-6C32E4EAC9F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54796" y="2409755"/>
            <a:ext cx="1180458" cy="1611290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BABA88E-E0A1-8F5D-F223-7DB87E4EE1C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4738" y="2409755"/>
            <a:ext cx="1180454" cy="153514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14408BF-F1BA-8AA0-AC31-4E18CB5702F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09949" y="2383711"/>
            <a:ext cx="1180454" cy="1561184"/>
          </a:xfrm>
          <a:prstGeom prst="rect">
            <a:avLst/>
          </a:prstGeom>
        </p:spPr>
      </p:pic>
      <p:pic>
        <p:nvPicPr>
          <p:cNvPr id="25" name="Рисунок 2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11189FE-8C81-ADF4-581B-7DE935881BF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0535160" y="2405546"/>
            <a:ext cx="1218316" cy="1551973"/>
          </a:xfrm>
          <a:prstGeom prst="rect">
            <a:avLst/>
          </a:prstGeom>
        </p:spPr>
      </p:pic>
      <p:sp>
        <p:nvSpPr>
          <p:cNvPr id="1034" name="TextBox 1033">
            <a:extLst>
              <a:ext uri="{FF2B5EF4-FFF2-40B4-BE49-F238E27FC236}">
                <a16:creationId xmlns:a16="http://schemas.microsoft.com/office/drawing/2014/main" id="{2AE13143-AB16-B455-638E-563524454F74}"/>
              </a:ext>
            </a:extLst>
          </p:cNvPr>
          <p:cNvSpPr txBox="1"/>
          <p:nvPr/>
        </p:nvSpPr>
        <p:spPr>
          <a:xfrm>
            <a:off x="579070" y="4214734"/>
            <a:ext cx="118089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i="0" u="none" strike="noStrike" baseline="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ru-RU" sz="14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   1                         2                        3                        4                        5                       6                          7                       8                       9</a:t>
            </a:r>
            <a:endParaRPr lang="ru-RU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12638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</TotalTime>
  <Words>1953</Words>
  <Application>Microsoft Office PowerPoint</Application>
  <PresentationFormat>Широкоэкранный</PresentationFormat>
  <Paragraphs>187</Paragraphs>
  <Slides>21</Slides>
  <Notes>21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Liudmila Mizina</dc:creator>
  <cp:lastModifiedBy>Liudmila Mizina</cp:lastModifiedBy>
  <cp:revision>57</cp:revision>
  <dcterms:created xsi:type="dcterms:W3CDTF">2022-08-06T08:23:49Z</dcterms:created>
  <dcterms:modified xsi:type="dcterms:W3CDTF">2022-11-20T13:31:35Z</dcterms:modified>
</cp:coreProperties>
</file>